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charts/style2.xml" ContentType="application/vnd.ms-office.chartstyl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charts/colors2.xml" ContentType="application/vnd.ms-office.chartcolorstyl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Default Extension="xlsx" ContentType="application/vnd.openxmlformats-officedocument.spreadsheetml.sheet"/>
  <Override PartName="/ppt/notesSlides/notesSlide6.xml" ContentType="application/vnd.openxmlformats-officedocument.presentationml.notesSlide+xml"/>
  <Override PartName="/ppt/charts/chart3.xml" ContentType="application/vnd.openxmlformats-officedocument.drawingml.char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diagrams/data1.xml" ContentType="application/vnd.openxmlformats-officedocument.drawingml.diagramData+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Default Extension="mp4" ContentType="video/mp4"/>
  <Override PartName="/ppt/charts/style3.xml" ContentType="application/vnd.ms-office.chartstyle+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charts/style1.xml" ContentType="application/vnd.ms-office.chartstyl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charts/colors3.xml" ContentType="application/vnd.ms-office.chartcolorstyle+xml"/>
  <Override PartName="/ppt/slides/slide11.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charts/colors1.xml" ContentType="application/vnd.ms-office.chartcolor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61" r:id="rId2"/>
    <p:sldId id="281" r:id="rId3"/>
    <p:sldId id="282" r:id="rId4"/>
    <p:sldId id="285" r:id="rId5"/>
    <p:sldId id="286" r:id="rId6"/>
    <p:sldId id="287" r:id="rId7"/>
    <p:sldId id="288" r:id="rId8"/>
    <p:sldId id="262" r:id="rId9"/>
    <p:sldId id="276" r:id="rId10"/>
    <p:sldId id="278" r:id="rId11"/>
    <p:sldId id="289" r:id="rId12"/>
    <p:sldId id="290" r:id="rId13"/>
    <p:sldId id="283" r:id="rId14"/>
    <p:sldId id="284"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856" autoAdjust="0"/>
    <p:restoredTop sz="50190" autoAdjust="0"/>
  </p:normalViewPr>
  <p:slideViewPr>
    <p:cSldViewPr snapToGrid="0">
      <p:cViewPr varScale="1">
        <p:scale>
          <a:sx n="37" d="100"/>
          <a:sy n="37" d="100"/>
        </p:scale>
        <p:origin x="-2338" y="-82"/>
      </p:cViewPr>
      <p:guideLst>
        <p:guide orient="horz" pos="2160"/>
        <p:guide pos="384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___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Office_Excel____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Office_Excel____3.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zh-TW"/>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2000"/>
              <a:t>Segmentation for Beve</a:t>
            </a:r>
            <a:r>
              <a:rPr lang="en-US" altLang="zh-TW" sz="2000"/>
              <a:t>r</a:t>
            </a:r>
            <a:r>
              <a:rPr lang="en-US" sz="2000"/>
              <a:t>age</a:t>
            </a:r>
            <a:r>
              <a:rPr lang="zh-TW" altLang="en-US" sz="2000"/>
              <a:t> </a:t>
            </a:r>
            <a:r>
              <a:rPr lang="en-US" altLang="zh-TW" sz="2000"/>
              <a:t>Market</a:t>
            </a:r>
            <a:endParaRPr lang="en-US" sz="2000"/>
          </a:p>
        </c:rich>
      </c:tx>
      <c:layout/>
      <c:spPr>
        <a:noFill/>
        <a:ln>
          <a:noFill/>
        </a:ln>
        <a:effectLst/>
      </c:spPr>
    </c:title>
    <c:view3D>
      <c:rotX val="5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1.2935403597840699E-2"/>
          <c:y val="0.16023253059124506"/>
          <c:w val="0.82665034352342426"/>
          <c:h val="0.8379349119435362"/>
        </c:manualLayout>
      </c:layout>
      <c:pie3DChart>
        <c:varyColors val="1"/>
        <c:ser>
          <c:idx val="0"/>
          <c:order val="0"/>
          <c:tx>
            <c:strRef>
              <c:f>Sheet1!$B$1</c:f>
              <c:strCache>
                <c:ptCount val="1"/>
                <c:pt idx="0">
                  <c:v>Segmentation for Beveage</c:v>
                </c:pt>
              </c:strCache>
            </c:strRef>
          </c:tx>
          <c:dPt>
            <c:idx val="0"/>
            <c:spPr>
              <a:solidFill>
                <a:srgbClr val="DFDBED"/>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1-C4AD-49BD-95BA-8FA003C93C26}"/>
              </c:ext>
            </c:extLst>
          </c:dPt>
          <c:dPt>
            <c:idx val="1"/>
            <c:explosion val="24"/>
            <c:spPr>
              <a:pattFill prst="narHorz">
                <a:fgClr>
                  <a:srgbClr val="DFDBED"/>
                </a:fgClr>
                <a:bgClr>
                  <a:schemeClr val="bg1"/>
                </a:bgClr>
              </a:patt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3-C4AD-49BD-95BA-8FA003C93C26}"/>
              </c:ext>
            </c:extLst>
          </c:dPt>
          <c:dPt>
            <c:idx val="2"/>
            <c:spPr>
              <a:solidFill>
                <a:srgbClr val="B5C3E8"/>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5-C4AD-49BD-95BA-8FA003C93C26}"/>
              </c:ext>
            </c:extLst>
          </c:dPt>
          <c:dPt>
            <c:idx val="3"/>
            <c:spPr>
              <a:solidFill>
                <a:srgbClr val="F8FFE7"/>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7-C4AD-49BD-95BA-8FA003C93C26}"/>
              </c:ext>
            </c:extLst>
          </c:dPt>
          <c:dPt>
            <c:idx val="4"/>
            <c:spPr>
              <a:solidFill>
                <a:srgbClr val="DEB8BA"/>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9-C4AD-49BD-95BA-8FA003C93C26}"/>
              </c:ext>
            </c:extLst>
          </c:dPt>
          <c:dPt>
            <c:idx val="5"/>
            <c:spPr>
              <a:solidFill>
                <a:srgbClr val="A3D9E1"/>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B-C4AD-49BD-95BA-8FA003C93C26}"/>
              </c:ext>
            </c:extLst>
          </c:dPt>
          <c:cat>
            <c:strRef>
              <c:f>Sheet1!$A$2:$A$6</c:f>
              <c:strCache>
                <c:ptCount val="5"/>
                <c:pt idx="0">
                  <c:v>Tea</c:v>
                </c:pt>
                <c:pt idx="1">
                  <c:v>Herbal Tea</c:v>
                </c:pt>
                <c:pt idx="2">
                  <c:v>Coffee</c:v>
                </c:pt>
                <c:pt idx="3">
                  <c:v>Soft Drink </c:v>
                </c:pt>
                <c:pt idx="4">
                  <c:v>Others</c:v>
                </c:pt>
              </c:strCache>
            </c:strRef>
          </c:cat>
          <c:val>
            <c:numRef>
              <c:f>Sheet1!$B$2:$B$7</c:f>
              <c:numCache>
                <c:formatCode>General</c:formatCode>
                <c:ptCount val="6"/>
                <c:pt idx="0">
                  <c:v>13</c:v>
                </c:pt>
                <c:pt idx="1">
                  <c:v>7</c:v>
                </c:pt>
                <c:pt idx="2">
                  <c:v>20</c:v>
                </c:pt>
                <c:pt idx="3">
                  <c:v>20</c:v>
                </c:pt>
                <c:pt idx="4">
                  <c:v>20</c:v>
                </c:pt>
                <c:pt idx="5">
                  <c:v>20</c:v>
                </c:pt>
              </c:numCache>
            </c:numRef>
          </c:val>
          <c:extLst xmlns:c16r2="http://schemas.microsoft.com/office/drawing/2015/06/chart">
            <c:ext xmlns:c16="http://schemas.microsoft.com/office/drawing/2014/chart" uri="{C3380CC4-5D6E-409C-BE32-E72D297353CC}">
              <c16:uniqueId val="{0000000C-C4AD-49BD-95BA-8FA003C93C26}"/>
            </c:ext>
          </c:extLst>
        </c:ser>
      </c:pie3DChart>
      <c:spPr>
        <a:solidFill>
          <a:schemeClr val="bg1"/>
        </a:solidFill>
        <a:ln>
          <a:noFill/>
        </a:ln>
        <a:effectLst/>
      </c:spPr>
    </c:plotArea>
    <c:legend>
      <c:legendPos val="r"/>
      <c:layout>
        <c:manualLayout>
          <c:xMode val="edge"/>
          <c:yMode val="edge"/>
          <c:x val="0.74620824910410721"/>
          <c:y val="0.44842453970849411"/>
          <c:w val="0.21617943614549612"/>
          <c:h val="0.5064553781585952"/>
        </c:manualLayout>
      </c:layout>
      <c:spPr>
        <a:solidFill>
          <a:srgbClr val="B5C3E8"/>
        </a:solidFill>
        <a:ln>
          <a:solidFill>
            <a:schemeClr val="bg1"/>
          </a:solid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zh-TW"/>
        </a:p>
      </c:txPr>
    </c:legend>
    <c:plotVisOnly val="1"/>
    <c:dispBlanksAs val="zero"/>
  </c:chart>
  <c:spPr>
    <a:solidFill>
      <a:schemeClr val="bg1"/>
    </a:solidFill>
    <a:ln w="9525" cap="flat" cmpd="sng" algn="ctr">
      <a:solidFill>
        <a:schemeClr val="dk1">
          <a:lumMod val="25000"/>
          <a:lumOff val="75000"/>
        </a:schemeClr>
      </a:solidFill>
      <a:round/>
    </a:ln>
    <a:effectLst/>
  </c:spPr>
  <c:txPr>
    <a:bodyPr/>
    <a:lstStyle/>
    <a:p>
      <a:pPr>
        <a:defRPr/>
      </a:pPr>
      <a:endParaRPr lang="zh-TW"/>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zh-TW"/>
  <c:style val="5"/>
  <c:chart>
    <c:title>
      <c:tx>
        <c:rich>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r>
              <a:rPr lang="en-US" sz="1600"/>
              <a:t>Target for </a:t>
            </a:r>
            <a:r>
              <a:rPr lang="en-US" altLang="zh-TW" sz="1600"/>
              <a:t>Herbal</a:t>
            </a:r>
            <a:r>
              <a:rPr lang="zh-TW" altLang="en-US" sz="1600" baseline="0"/>
              <a:t> </a:t>
            </a:r>
            <a:r>
              <a:rPr lang="en-US" altLang="zh-TW" sz="1600" baseline="0"/>
              <a:t>Tea</a:t>
            </a:r>
            <a:r>
              <a:rPr lang="en-US" sz="1600"/>
              <a:t> Market</a:t>
            </a:r>
            <a:endParaRPr lang="zh-HK" sz="1600"/>
          </a:p>
        </c:rich>
      </c:tx>
      <c:layout>
        <c:manualLayout>
          <c:xMode val="edge"/>
          <c:yMode val="edge"/>
          <c:x val="0.22091795928942407"/>
          <c:y val="2.25564296247391E-2"/>
        </c:manualLayout>
      </c:layout>
      <c:spPr>
        <a:noFill/>
        <a:ln>
          <a:noFill/>
        </a:ln>
        <a:effectLst/>
      </c:spPr>
    </c:title>
    <c:view3D>
      <c:rotX val="50"/>
      <c:rotY val="18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0.18415753288349707"/>
          <c:y val="0.17719947319785606"/>
          <c:w val="0.81584246711650321"/>
          <c:h val="0.82280052680214399"/>
        </c:manualLayout>
      </c:layout>
      <c:pie3DChart>
        <c:varyColors val="1"/>
        <c:ser>
          <c:idx val="0"/>
          <c:order val="0"/>
          <c:tx>
            <c:strRef>
              <c:f>工作表1!$B$1</c:f>
              <c:strCache>
                <c:ptCount val="1"/>
                <c:pt idx="0">
                  <c:v>銷售</c:v>
                </c:pt>
              </c:strCache>
            </c:strRef>
          </c:tx>
          <c:dPt>
            <c:idx val="0"/>
            <c:spPr>
              <a:solidFill>
                <a:schemeClr val="accent4">
                  <a:lumMod val="20000"/>
                  <a:lumOff val="80000"/>
                </a:schemeClr>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1-6A3F-4BD0-B24C-6A7CC547746A}"/>
              </c:ext>
            </c:extLst>
          </c:dPt>
          <c:dPt>
            <c:idx val="1"/>
            <c:explosion val="13"/>
            <c:spPr>
              <a:pattFill prst="pct75">
                <a:fgClr>
                  <a:srgbClr val="DFDBED"/>
                </a:fgClr>
                <a:bgClr>
                  <a:schemeClr val="bg1"/>
                </a:bgClr>
              </a:patt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3-6A3F-4BD0-B24C-6A7CC547746A}"/>
              </c:ext>
            </c:extLst>
          </c:dPt>
          <c:dPt>
            <c:idx val="2"/>
            <c:spPr>
              <a:pattFill prst="narVert">
                <a:fgClr>
                  <a:schemeClr val="tx2">
                    <a:lumMod val="60000"/>
                    <a:lumOff val="40000"/>
                  </a:schemeClr>
                </a:fgClr>
                <a:bgClr>
                  <a:schemeClr val="bg1"/>
                </a:bgClr>
              </a:pattFill>
              <a:ln>
                <a:noFill/>
              </a:ln>
              <a:effectLst>
                <a:outerShdw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5-6A3F-4BD0-B24C-6A7CC547746A}"/>
              </c:ext>
            </c:extLst>
          </c:dPt>
          <c:cat>
            <c:strRef>
              <c:f>工作表1!$A$2:$A$4</c:f>
              <c:strCache>
                <c:ptCount val="3"/>
                <c:pt idx="0">
                  <c:v>Other Segments</c:v>
                </c:pt>
                <c:pt idx="1">
                  <c:v>Female Middle class income level of executive - prefessionals</c:v>
                </c:pt>
                <c:pt idx="2">
                  <c:v>Male Middle class income level of executive - prefessionals</c:v>
                </c:pt>
              </c:strCache>
            </c:strRef>
          </c:cat>
          <c:val>
            <c:numRef>
              <c:f>工作表1!$B$2:$B$4</c:f>
              <c:numCache>
                <c:formatCode>General</c:formatCode>
                <c:ptCount val="3"/>
                <c:pt idx="0">
                  <c:v>65</c:v>
                </c:pt>
                <c:pt idx="1">
                  <c:v>17.5</c:v>
                </c:pt>
                <c:pt idx="2">
                  <c:v>17.5</c:v>
                </c:pt>
              </c:numCache>
            </c:numRef>
          </c:val>
          <c:extLst xmlns:c16r2="http://schemas.microsoft.com/office/drawing/2015/06/chart">
            <c:ext xmlns:c16="http://schemas.microsoft.com/office/drawing/2014/chart" uri="{C3380CC4-5D6E-409C-BE32-E72D297353CC}">
              <c16:uniqueId val="{00000006-6A3F-4BD0-B24C-6A7CC547746A}"/>
            </c:ext>
          </c:extLst>
        </c:ser>
      </c:pie3DChart>
      <c:spPr>
        <a:solidFill>
          <a:schemeClr val="bg1"/>
        </a:solidFill>
        <a:ln>
          <a:noFill/>
        </a:ln>
        <a:effectLst/>
      </c:spPr>
    </c:plotArea>
    <c:legend>
      <c:legendPos val="r"/>
      <c:layout>
        <c:manualLayout>
          <c:xMode val="edge"/>
          <c:yMode val="edge"/>
          <c:x val="2.8156834472944099E-2"/>
          <c:y val="0.4784864375861681"/>
          <c:w val="0.42817711090834698"/>
          <c:h val="0.4779941311591131"/>
        </c:manualLayout>
      </c:layout>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zh-TW"/>
        </a:p>
      </c:txPr>
    </c:legend>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dk1">
          <a:lumMod val="25000"/>
          <a:lumOff val="75000"/>
        </a:schemeClr>
      </a:solidFill>
      <a:round/>
    </a:ln>
    <a:effectLst/>
  </c:spPr>
  <c:txPr>
    <a:bodyPr/>
    <a:lstStyle/>
    <a:p>
      <a:pPr>
        <a:defRPr/>
      </a:pPr>
      <a:endParaRPr lang="zh-TW"/>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zh-TW"/>
  <c:chart>
    <c:title>
      <c:tx>
        <c:rich>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r>
              <a:rPr lang="en-US" altLang="zh-TW" sz="1800" b="1"/>
              <a:t>Targeting</a:t>
            </a:r>
            <a:r>
              <a:rPr lang="zh-TW" altLang="en-US" sz="1800" b="1" baseline="0"/>
              <a:t> </a:t>
            </a:r>
            <a:r>
              <a:rPr lang="en-US" altLang="zh-TW" sz="1800" b="1" baseline="0"/>
              <a:t>Assessment</a:t>
            </a:r>
            <a:r>
              <a:rPr lang="zh-TW" altLang="en-US" sz="1800" b="1" baseline="0"/>
              <a:t> </a:t>
            </a:r>
            <a:r>
              <a:rPr lang="en-US" altLang="zh-TW" sz="1800" b="1" baseline="0"/>
              <a:t>by</a:t>
            </a:r>
            <a:r>
              <a:rPr lang="zh-TW" altLang="en-US" sz="1800" b="1" baseline="0"/>
              <a:t> </a:t>
            </a:r>
            <a:r>
              <a:rPr lang="en-US" altLang="zh-TW" sz="1800" b="1" baseline="0"/>
              <a:t>5</a:t>
            </a:r>
            <a:r>
              <a:rPr lang="zh-TW" altLang="en-US" sz="1800" b="1" baseline="0"/>
              <a:t> </a:t>
            </a:r>
            <a:r>
              <a:rPr lang="en-US" altLang="zh-TW" sz="1800" b="1" baseline="0"/>
              <a:t>criteria</a:t>
            </a:r>
            <a:r>
              <a:rPr lang="zh-TW" altLang="en-US" sz="1800" b="1" baseline="0"/>
              <a:t> </a:t>
            </a:r>
            <a:r>
              <a:rPr lang="en-US" altLang="zh-TW" sz="1800" b="1" baseline="0"/>
              <a:t>(Herbal</a:t>
            </a:r>
            <a:r>
              <a:rPr lang="zh-TW" altLang="en-US" sz="1800" b="1" baseline="0"/>
              <a:t> </a:t>
            </a:r>
            <a:r>
              <a:rPr lang="en-US" altLang="zh-TW" sz="1800" b="1" baseline="0"/>
              <a:t>Tea</a:t>
            </a:r>
            <a:r>
              <a:rPr lang="zh-TW" altLang="en-US" sz="1800" b="1" baseline="0"/>
              <a:t> </a:t>
            </a:r>
            <a:r>
              <a:rPr lang="en-US" altLang="zh-TW" sz="1800" b="1" baseline="0"/>
              <a:t>Market)</a:t>
            </a:r>
            <a:r>
              <a:rPr lang="zh-TW" altLang="en-US" sz="1800" b="1" baseline="0"/>
              <a:t> </a:t>
            </a:r>
            <a:endParaRPr lang="en-US" sz="1800" b="1"/>
          </a:p>
        </c:rich>
      </c:tx>
      <c:layout>
        <c:manualLayout>
          <c:xMode val="edge"/>
          <c:yMode val="edge"/>
          <c:x val="0.12746320178445206"/>
          <c:y val="1.7877867690566103E-2"/>
        </c:manualLayout>
      </c:layout>
      <c:spPr>
        <a:noFill/>
        <a:ln>
          <a:noFill/>
        </a:ln>
        <a:effectLst/>
      </c:spPr>
    </c:title>
    <c:plotArea>
      <c:layout/>
      <c:radarChart>
        <c:radarStyle val="marker"/>
        <c:ser>
          <c:idx val="0"/>
          <c:order val="0"/>
          <c:tx>
            <c:strRef>
              <c:f>Sheet1!$B$1</c:f>
              <c:strCache>
                <c:ptCount val="1"/>
                <c:pt idx="0">
                  <c:v>Series 1</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TW"/>
              </a:p>
            </c:txPr>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Measurable </c:v>
                </c:pt>
                <c:pt idx="1">
                  <c:v>Substantial </c:v>
                </c:pt>
                <c:pt idx="2">
                  <c:v>Differentiable </c:v>
                </c:pt>
                <c:pt idx="3">
                  <c:v>Accessible </c:v>
                </c:pt>
                <c:pt idx="4">
                  <c:v>Actionable</c:v>
                </c:pt>
              </c:strCache>
            </c:strRef>
          </c:cat>
          <c:val>
            <c:numRef>
              <c:f>Sheet1!$B$2:$B$6</c:f>
              <c:numCache>
                <c:formatCode>General</c:formatCode>
                <c:ptCount val="5"/>
                <c:pt idx="0">
                  <c:v>5</c:v>
                </c:pt>
                <c:pt idx="1">
                  <c:v>3</c:v>
                </c:pt>
                <c:pt idx="2">
                  <c:v>5</c:v>
                </c:pt>
                <c:pt idx="3">
                  <c:v>3.5</c:v>
                </c:pt>
                <c:pt idx="4">
                  <c:v>4</c:v>
                </c:pt>
              </c:numCache>
            </c:numRef>
          </c:val>
          <c:extLst xmlns:c16r2="http://schemas.microsoft.com/office/drawing/2015/06/chart">
            <c:ext xmlns:c16="http://schemas.microsoft.com/office/drawing/2014/chart" uri="{C3380CC4-5D6E-409C-BE32-E72D297353CC}">
              <c16:uniqueId val="{00000000-72E9-4972-9406-62B4C29BDF12}"/>
            </c:ext>
          </c:extLst>
        </c:ser>
        <c:axId val="89648512"/>
        <c:axId val="170338176"/>
      </c:radarChart>
      <c:catAx>
        <c:axId val="89648512"/>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TW"/>
          </a:p>
        </c:txPr>
        <c:crossAx val="170338176"/>
        <c:crosses val="autoZero"/>
        <c:auto val="1"/>
        <c:lblAlgn val="ctr"/>
        <c:lblOffset val="100"/>
      </c:catAx>
      <c:valAx>
        <c:axId val="170338176"/>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crossAx val="89648512"/>
        <c:crosses val="autoZero"/>
        <c:crossBetween val="between"/>
      </c:valAx>
      <c:spPr>
        <a:noFill/>
        <a:ln>
          <a:noFill/>
        </a:ln>
        <a:effectLst/>
      </c:spPr>
    </c:plotArea>
    <c:plotVisOnly val="1"/>
    <c:dispBlanksAs val="gap"/>
  </c:chart>
  <c:spPr>
    <a:solidFill>
      <a:schemeClr val="bg1"/>
    </a:solidFill>
    <a:ln>
      <a:noFill/>
    </a:ln>
    <a:effectLst/>
  </c:spPr>
  <c:txPr>
    <a:bodyPr/>
    <a:lstStyle/>
    <a:p>
      <a:pPr>
        <a:defRPr/>
      </a:pPr>
      <a:endParaRPr lang="zh-TW"/>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Reversed" id="23">
  <a:schemeClr val="accent3"/>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FCD8DD-1060-5247-81D3-8A97FB1C3623}" type="doc">
      <dgm:prSet loTypeId="urn:microsoft.com/office/officeart/2005/8/layout/orgChart1" loCatId="" qsTypeId="urn:microsoft.com/office/officeart/2005/8/quickstyle/simple4" qsCatId="simple" csTypeId="urn:microsoft.com/office/officeart/2005/8/colors/accent0_1" csCatId="mainScheme" phldr="1"/>
      <dgm:spPr/>
      <dgm:t>
        <a:bodyPr/>
        <a:lstStyle/>
        <a:p>
          <a:endParaRPr lang="en-US"/>
        </a:p>
      </dgm:t>
    </dgm:pt>
    <dgm:pt modelId="{C182F25A-0917-1140-923B-D90B7CDBA005}">
      <dgm:prSet phldrT="[Text]"/>
      <dgm:spPr/>
      <dgm:t>
        <a:bodyPr/>
        <a:lstStyle/>
        <a:p>
          <a:r>
            <a:rPr lang="en-US" altLang="zh-TW"/>
            <a:t>Segmentation</a:t>
          </a:r>
          <a:r>
            <a:rPr lang="zh-TW" altLang="en-US"/>
            <a:t> </a:t>
          </a:r>
          <a:endParaRPr lang="en-US"/>
        </a:p>
      </dgm:t>
    </dgm:pt>
    <dgm:pt modelId="{9D313E20-676A-8141-8C92-2DF0F41E37C5}" type="parTrans" cxnId="{65BB87DD-EEB9-D643-A86D-EB41FF65DA41}">
      <dgm:prSet/>
      <dgm:spPr/>
      <dgm:t>
        <a:bodyPr/>
        <a:lstStyle/>
        <a:p>
          <a:endParaRPr lang="en-US"/>
        </a:p>
      </dgm:t>
    </dgm:pt>
    <dgm:pt modelId="{3CDEE4C2-B8D0-A94C-B7F3-3340473EA678}" type="sibTrans" cxnId="{65BB87DD-EEB9-D643-A86D-EB41FF65DA41}">
      <dgm:prSet/>
      <dgm:spPr/>
      <dgm:t>
        <a:bodyPr/>
        <a:lstStyle/>
        <a:p>
          <a:endParaRPr lang="en-US"/>
        </a:p>
      </dgm:t>
    </dgm:pt>
    <dgm:pt modelId="{6E3002D4-F9AF-424E-BCB9-00188E165ADF}">
      <dgm:prSet phldrT="[Text]"/>
      <dgm:spPr/>
      <dgm:t>
        <a:bodyPr/>
        <a:lstStyle/>
        <a:p>
          <a:r>
            <a:rPr lang="en-US" altLang="zh-TW"/>
            <a:t>Demographic</a:t>
          </a:r>
          <a:r>
            <a:rPr lang="zh-TW" altLang="en-US"/>
            <a:t> </a:t>
          </a:r>
          <a:r>
            <a:rPr lang="en-US" altLang="zh-TW"/>
            <a:t>(Gender,</a:t>
          </a:r>
          <a:r>
            <a:rPr lang="zh-TW" altLang="en-US"/>
            <a:t> </a:t>
          </a:r>
          <a:r>
            <a:rPr lang="en-US" altLang="zh-TW"/>
            <a:t>income,</a:t>
          </a:r>
          <a:r>
            <a:rPr lang="zh-TW" altLang="en-US"/>
            <a:t> </a:t>
          </a:r>
          <a:r>
            <a:rPr lang="en-US" altLang="zh-TW" err="1"/>
            <a:t>etc</a:t>
          </a:r>
          <a:r>
            <a:rPr lang="en-US" altLang="zh-TW"/>
            <a:t>)</a:t>
          </a:r>
          <a:endParaRPr lang="en-US"/>
        </a:p>
      </dgm:t>
    </dgm:pt>
    <dgm:pt modelId="{E64962D4-81E2-6C44-917D-5CC90194BB27}" type="parTrans" cxnId="{62C9CF36-E047-C849-A9EC-13A3A269F384}">
      <dgm:prSet/>
      <dgm:spPr/>
      <dgm:t>
        <a:bodyPr/>
        <a:lstStyle/>
        <a:p>
          <a:endParaRPr lang="en-US"/>
        </a:p>
      </dgm:t>
    </dgm:pt>
    <dgm:pt modelId="{7C88536D-F747-1845-9CB8-AB6573B42D2C}" type="sibTrans" cxnId="{62C9CF36-E047-C849-A9EC-13A3A269F384}">
      <dgm:prSet/>
      <dgm:spPr/>
      <dgm:t>
        <a:bodyPr/>
        <a:lstStyle/>
        <a:p>
          <a:endParaRPr lang="en-US"/>
        </a:p>
      </dgm:t>
    </dgm:pt>
    <dgm:pt modelId="{3ED419EB-F2A9-5342-A59F-82F8CD1691B1}">
      <dgm:prSet phldrT="[Text]"/>
      <dgm:spPr/>
      <dgm:t>
        <a:bodyPr/>
        <a:lstStyle/>
        <a:p>
          <a:r>
            <a:rPr lang="en-US" altLang="zh-TW"/>
            <a:t>Psychographic</a:t>
          </a:r>
          <a:r>
            <a:rPr lang="zh-TW" altLang="en-US"/>
            <a:t> </a:t>
          </a:r>
          <a:r>
            <a:rPr lang="en-US" altLang="zh-TW"/>
            <a:t>(Lifestyle,</a:t>
          </a:r>
          <a:r>
            <a:rPr lang="zh-TW" altLang="en-US"/>
            <a:t> </a:t>
          </a:r>
          <a:r>
            <a:rPr lang="en-US" altLang="zh-TW"/>
            <a:t>values,</a:t>
          </a:r>
          <a:r>
            <a:rPr lang="zh-TW" altLang="en-US"/>
            <a:t> </a:t>
          </a:r>
          <a:r>
            <a:rPr lang="en-US" altLang="zh-TW" err="1"/>
            <a:t>etc</a:t>
          </a:r>
          <a:r>
            <a:rPr lang="en-US" altLang="zh-TW"/>
            <a:t>)</a:t>
          </a:r>
          <a:endParaRPr lang="en-US"/>
        </a:p>
      </dgm:t>
    </dgm:pt>
    <dgm:pt modelId="{F4E23668-25B2-EF45-9339-EE1976AD03AF}" type="parTrans" cxnId="{780F5EB0-37BE-7E41-87E4-C08F23CEF7D4}">
      <dgm:prSet/>
      <dgm:spPr/>
      <dgm:t>
        <a:bodyPr/>
        <a:lstStyle/>
        <a:p>
          <a:endParaRPr lang="en-US"/>
        </a:p>
      </dgm:t>
    </dgm:pt>
    <dgm:pt modelId="{1981759C-68A7-DA47-81CD-A554284ECE6F}" type="sibTrans" cxnId="{780F5EB0-37BE-7E41-87E4-C08F23CEF7D4}">
      <dgm:prSet/>
      <dgm:spPr/>
      <dgm:t>
        <a:bodyPr/>
        <a:lstStyle/>
        <a:p>
          <a:endParaRPr lang="en-US"/>
        </a:p>
      </dgm:t>
    </dgm:pt>
    <dgm:pt modelId="{5985865B-B6B1-F44D-B999-F74C2DC89C74}">
      <dgm:prSet phldrT="[Text]"/>
      <dgm:spPr/>
      <dgm:t>
        <a:bodyPr/>
        <a:lstStyle/>
        <a:p>
          <a:r>
            <a:rPr lang="en-US" altLang="zh-TW"/>
            <a:t>Geographic</a:t>
          </a:r>
          <a:r>
            <a:rPr lang="zh-TW" altLang="en-US"/>
            <a:t> </a:t>
          </a:r>
          <a:r>
            <a:rPr lang="en-US" altLang="zh-TW"/>
            <a:t>(Nations,</a:t>
          </a:r>
          <a:r>
            <a:rPr lang="zh-TW" altLang="en-US"/>
            <a:t> </a:t>
          </a:r>
          <a:r>
            <a:rPr lang="en-US" altLang="zh-TW"/>
            <a:t>States,</a:t>
          </a:r>
          <a:r>
            <a:rPr lang="zh-TW" altLang="en-US"/>
            <a:t> </a:t>
          </a:r>
          <a:r>
            <a:rPr lang="en-US" altLang="zh-TW" err="1"/>
            <a:t>etc</a:t>
          </a:r>
          <a:r>
            <a:rPr lang="en-US" altLang="zh-TW"/>
            <a:t>)</a:t>
          </a:r>
          <a:endParaRPr lang="en-US"/>
        </a:p>
      </dgm:t>
    </dgm:pt>
    <dgm:pt modelId="{B9E08B15-0DCB-974A-9301-97C6D4F92EF8}" type="parTrans" cxnId="{F1D5F8AF-3EE7-1C45-839C-AA773B681655}">
      <dgm:prSet/>
      <dgm:spPr/>
      <dgm:t>
        <a:bodyPr/>
        <a:lstStyle/>
        <a:p>
          <a:endParaRPr lang="en-US"/>
        </a:p>
      </dgm:t>
    </dgm:pt>
    <dgm:pt modelId="{C7B5455C-B9B4-DF48-9C62-649D12AEF683}" type="sibTrans" cxnId="{F1D5F8AF-3EE7-1C45-839C-AA773B681655}">
      <dgm:prSet/>
      <dgm:spPr/>
      <dgm:t>
        <a:bodyPr/>
        <a:lstStyle/>
        <a:p>
          <a:endParaRPr lang="en-US"/>
        </a:p>
      </dgm:t>
    </dgm:pt>
    <dgm:pt modelId="{2636D147-996E-DE48-B47A-F03F21E1B900}">
      <dgm:prSet phldrT="[Text]"/>
      <dgm:spPr/>
      <dgm:t>
        <a:bodyPr/>
        <a:lstStyle/>
        <a:p>
          <a:r>
            <a:rPr lang="en-US" altLang="zh-TW"/>
            <a:t>Behavioral</a:t>
          </a:r>
          <a:r>
            <a:rPr lang="zh-TW" altLang="en-US"/>
            <a:t> </a:t>
          </a:r>
          <a:r>
            <a:rPr lang="en-US" altLang="zh-TW"/>
            <a:t>(Benefits,</a:t>
          </a:r>
          <a:r>
            <a:rPr lang="zh-TW" altLang="en-US"/>
            <a:t> </a:t>
          </a:r>
          <a:r>
            <a:rPr lang="en-US" altLang="zh-TW"/>
            <a:t>loyalty</a:t>
          </a:r>
          <a:r>
            <a:rPr lang="zh-TW" altLang="en-US"/>
            <a:t> </a:t>
          </a:r>
          <a:r>
            <a:rPr lang="en-US" altLang="zh-TW"/>
            <a:t>status,</a:t>
          </a:r>
          <a:r>
            <a:rPr lang="zh-TW" altLang="en-US"/>
            <a:t> </a:t>
          </a:r>
          <a:r>
            <a:rPr lang="en-US" altLang="zh-TW" err="1"/>
            <a:t>etc</a:t>
          </a:r>
          <a:r>
            <a:rPr lang="en-US" altLang="zh-TW"/>
            <a:t>)</a:t>
          </a:r>
          <a:endParaRPr lang="en-US"/>
        </a:p>
      </dgm:t>
    </dgm:pt>
    <dgm:pt modelId="{656A4D7C-8DE0-0F41-B55A-0E20D8001C51}" type="parTrans" cxnId="{4EF0E25B-9DC9-1745-BCA3-6545918C198E}">
      <dgm:prSet/>
      <dgm:spPr/>
      <dgm:t>
        <a:bodyPr/>
        <a:lstStyle/>
        <a:p>
          <a:endParaRPr lang="en-US"/>
        </a:p>
      </dgm:t>
    </dgm:pt>
    <dgm:pt modelId="{20C72F70-2FD6-3F40-AD11-C984EEF19251}" type="sibTrans" cxnId="{4EF0E25B-9DC9-1745-BCA3-6545918C198E}">
      <dgm:prSet/>
      <dgm:spPr/>
      <dgm:t>
        <a:bodyPr/>
        <a:lstStyle/>
        <a:p>
          <a:endParaRPr lang="en-US"/>
        </a:p>
      </dgm:t>
    </dgm:pt>
    <dgm:pt modelId="{DF84CC2A-5F83-D240-A5B6-E2A62265DF57}" type="pres">
      <dgm:prSet presAssocID="{AAFCD8DD-1060-5247-81D3-8A97FB1C3623}" presName="hierChild1" presStyleCnt="0">
        <dgm:presLayoutVars>
          <dgm:orgChart val="1"/>
          <dgm:chPref val="1"/>
          <dgm:dir/>
          <dgm:animOne val="branch"/>
          <dgm:animLvl val="lvl"/>
          <dgm:resizeHandles/>
        </dgm:presLayoutVars>
      </dgm:prSet>
      <dgm:spPr/>
      <dgm:t>
        <a:bodyPr/>
        <a:lstStyle/>
        <a:p>
          <a:endParaRPr lang="zh-TW" altLang="en-US"/>
        </a:p>
      </dgm:t>
    </dgm:pt>
    <dgm:pt modelId="{46D30F5B-FDB3-7645-91EE-0EB435ECE407}" type="pres">
      <dgm:prSet presAssocID="{C182F25A-0917-1140-923B-D90B7CDBA005}" presName="hierRoot1" presStyleCnt="0">
        <dgm:presLayoutVars>
          <dgm:hierBranch val="init"/>
        </dgm:presLayoutVars>
      </dgm:prSet>
      <dgm:spPr/>
    </dgm:pt>
    <dgm:pt modelId="{6E062BE3-F80A-9E4C-8FF6-2D68F81CFED3}" type="pres">
      <dgm:prSet presAssocID="{C182F25A-0917-1140-923B-D90B7CDBA005}" presName="rootComposite1" presStyleCnt="0"/>
      <dgm:spPr/>
    </dgm:pt>
    <dgm:pt modelId="{78222402-346A-DE4C-9B78-D47424F84859}" type="pres">
      <dgm:prSet presAssocID="{C182F25A-0917-1140-923B-D90B7CDBA005}" presName="rootText1" presStyleLbl="node0" presStyleIdx="0" presStyleCnt="1">
        <dgm:presLayoutVars>
          <dgm:chPref val="3"/>
        </dgm:presLayoutVars>
      </dgm:prSet>
      <dgm:spPr/>
      <dgm:t>
        <a:bodyPr/>
        <a:lstStyle/>
        <a:p>
          <a:endParaRPr lang="zh-TW" altLang="en-US"/>
        </a:p>
      </dgm:t>
    </dgm:pt>
    <dgm:pt modelId="{E09018B4-AE60-3E4E-8C5B-EE12D75A90DF}" type="pres">
      <dgm:prSet presAssocID="{C182F25A-0917-1140-923B-D90B7CDBA005}" presName="rootConnector1" presStyleLbl="node1" presStyleIdx="0" presStyleCnt="0"/>
      <dgm:spPr/>
      <dgm:t>
        <a:bodyPr/>
        <a:lstStyle/>
        <a:p>
          <a:endParaRPr lang="zh-TW" altLang="en-US"/>
        </a:p>
      </dgm:t>
    </dgm:pt>
    <dgm:pt modelId="{4F2D3CD9-D50E-3B49-BEF2-41D78C65CC53}" type="pres">
      <dgm:prSet presAssocID="{C182F25A-0917-1140-923B-D90B7CDBA005}" presName="hierChild2" presStyleCnt="0"/>
      <dgm:spPr/>
    </dgm:pt>
    <dgm:pt modelId="{2EDC634E-CDDC-B84A-8F2B-8E489FF205E9}" type="pres">
      <dgm:prSet presAssocID="{E64962D4-81E2-6C44-917D-5CC90194BB27}" presName="Name37" presStyleLbl="parChTrans1D2" presStyleIdx="0" presStyleCnt="4"/>
      <dgm:spPr/>
      <dgm:t>
        <a:bodyPr/>
        <a:lstStyle/>
        <a:p>
          <a:endParaRPr lang="zh-TW" altLang="en-US"/>
        </a:p>
      </dgm:t>
    </dgm:pt>
    <dgm:pt modelId="{832B9A74-747E-184C-9DBA-65855132C380}" type="pres">
      <dgm:prSet presAssocID="{6E3002D4-F9AF-424E-BCB9-00188E165ADF}" presName="hierRoot2" presStyleCnt="0">
        <dgm:presLayoutVars>
          <dgm:hierBranch val="init"/>
        </dgm:presLayoutVars>
      </dgm:prSet>
      <dgm:spPr/>
    </dgm:pt>
    <dgm:pt modelId="{BC4365AC-8A4C-8240-8538-2D459AD16AD0}" type="pres">
      <dgm:prSet presAssocID="{6E3002D4-F9AF-424E-BCB9-00188E165ADF}" presName="rootComposite" presStyleCnt="0"/>
      <dgm:spPr/>
    </dgm:pt>
    <dgm:pt modelId="{B0591492-F470-6D41-8402-8E80BEFB3F8D}" type="pres">
      <dgm:prSet presAssocID="{6E3002D4-F9AF-424E-BCB9-00188E165ADF}" presName="rootText" presStyleLbl="node2" presStyleIdx="0" presStyleCnt="4">
        <dgm:presLayoutVars>
          <dgm:chPref val="3"/>
        </dgm:presLayoutVars>
      </dgm:prSet>
      <dgm:spPr/>
      <dgm:t>
        <a:bodyPr/>
        <a:lstStyle/>
        <a:p>
          <a:endParaRPr lang="zh-TW" altLang="en-US"/>
        </a:p>
      </dgm:t>
    </dgm:pt>
    <dgm:pt modelId="{7C5C7103-B095-C040-8B6A-7858716FAE26}" type="pres">
      <dgm:prSet presAssocID="{6E3002D4-F9AF-424E-BCB9-00188E165ADF}" presName="rootConnector" presStyleLbl="node2" presStyleIdx="0" presStyleCnt="4"/>
      <dgm:spPr/>
      <dgm:t>
        <a:bodyPr/>
        <a:lstStyle/>
        <a:p>
          <a:endParaRPr lang="zh-TW" altLang="en-US"/>
        </a:p>
      </dgm:t>
    </dgm:pt>
    <dgm:pt modelId="{13692BB0-B862-1343-90AA-294995C16D0E}" type="pres">
      <dgm:prSet presAssocID="{6E3002D4-F9AF-424E-BCB9-00188E165ADF}" presName="hierChild4" presStyleCnt="0"/>
      <dgm:spPr/>
    </dgm:pt>
    <dgm:pt modelId="{016E388A-42E7-F641-ACE4-585A74BC254F}" type="pres">
      <dgm:prSet presAssocID="{6E3002D4-F9AF-424E-BCB9-00188E165ADF}" presName="hierChild5" presStyleCnt="0"/>
      <dgm:spPr/>
    </dgm:pt>
    <dgm:pt modelId="{5F9B2DFF-5907-CC48-A02B-B2E10EB03379}" type="pres">
      <dgm:prSet presAssocID="{656A4D7C-8DE0-0F41-B55A-0E20D8001C51}" presName="Name37" presStyleLbl="parChTrans1D2" presStyleIdx="1" presStyleCnt="4"/>
      <dgm:spPr/>
      <dgm:t>
        <a:bodyPr/>
        <a:lstStyle/>
        <a:p>
          <a:endParaRPr lang="zh-TW" altLang="en-US"/>
        </a:p>
      </dgm:t>
    </dgm:pt>
    <dgm:pt modelId="{B053646F-0052-0C46-9C89-4E65FFAD32A4}" type="pres">
      <dgm:prSet presAssocID="{2636D147-996E-DE48-B47A-F03F21E1B900}" presName="hierRoot2" presStyleCnt="0">
        <dgm:presLayoutVars>
          <dgm:hierBranch val="init"/>
        </dgm:presLayoutVars>
      </dgm:prSet>
      <dgm:spPr/>
    </dgm:pt>
    <dgm:pt modelId="{5BE67BE5-E6F0-634A-990D-4CC218E22871}" type="pres">
      <dgm:prSet presAssocID="{2636D147-996E-DE48-B47A-F03F21E1B900}" presName="rootComposite" presStyleCnt="0"/>
      <dgm:spPr/>
    </dgm:pt>
    <dgm:pt modelId="{2AFA0ED1-CAF8-5344-932C-33F77019EB2C}" type="pres">
      <dgm:prSet presAssocID="{2636D147-996E-DE48-B47A-F03F21E1B900}" presName="rootText" presStyleLbl="node2" presStyleIdx="1" presStyleCnt="4">
        <dgm:presLayoutVars>
          <dgm:chPref val="3"/>
        </dgm:presLayoutVars>
      </dgm:prSet>
      <dgm:spPr/>
      <dgm:t>
        <a:bodyPr/>
        <a:lstStyle/>
        <a:p>
          <a:endParaRPr lang="zh-TW" altLang="en-US"/>
        </a:p>
      </dgm:t>
    </dgm:pt>
    <dgm:pt modelId="{FABA2838-9F0C-0642-B1DC-70600EB6AD9B}" type="pres">
      <dgm:prSet presAssocID="{2636D147-996E-DE48-B47A-F03F21E1B900}" presName="rootConnector" presStyleLbl="node2" presStyleIdx="1" presStyleCnt="4"/>
      <dgm:spPr/>
      <dgm:t>
        <a:bodyPr/>
        <a:lstStyle/>
        <a:p>
          <a:endParaRPr lang="zh-TW" altLang="en-US"/>
        </a:p>
      </dgm:t>
    </dgm:pt>
    <dgm:pt modelId="{14C1DA7D-1376-5743-ACD1-0278FC6373C4}" type="pres">
      <dgm:prSet presAssocID="{2636D147-996E-DE48-B47A-F03F21E1B900}" presName="hierChild4" presStyleCnt="0"/>
      <dgm:spPr/>
    </dgm:pt>
    <dgm:pt modelId="{14AAC693-6DA5-4C4A-A3EA-B86D2A92EDBA}" type="pres">
      <dgm:prSet presAssocID="{2636D147-996E-DE48-B47A-F03F21E1B900}" presName="hierChild5" presStyleCnt="0"/>
      <dgm:spPr/>
    </dgm:pt>
    <dgm:pt modelId="{5245950E-6758-6D45-8AC4-94E27BB6AAF0}" type="pres">
      <dgm:prSet presAssocID="{F4E23668-25B2-EF45-9339-EE1976AD03AF}" presName="Name37" presStyleLbl="parChTrans1D2" presStyleIdx="2" presStyleCnt="4"/>
      <dgm:spPr/>
      <dgm:t>
        <a:bodyPr/>
        <a:lstStyle/>
        <a:p>
          <a:endParaRPr lang="zh-TW" altLang="en-US"/>
        </a:p>
      </dgm:t>
    </dgm:pt>
    <dgm:pt modelId="{1B2919B5-EC49-DE45-96BC-20E6494AC73C}" type="pres">
      <dgm:prSet presAssocID="{3ED419EB-F2A9-5342-A59F-82F8CD1691B1}" presName="hierRoot2" presStyleCnt="0">
        <dgm:presLayoutVars>
          <dgm:hierBranch val="init"/>
        </dgm:presLayoutVars>
      </dgm:prSet>
      <dgm:spPr/>
    </dgm:pt>
    <dgm:pt modelId="{19632EE3-D708-E84A-8060-8E7ED55107E8}" type="pres">
      <dgm:prSet presAssocID="{3ED419EB-F2A9-5342-A59F-82F8CD1691B1}" presName="rootComposite" presStyleCnt="0"/>
      <dgm:spPr/>
    </dgm:pt>
    <dgm:pt modelId="{AEC2C8C9-B8DA-EF4E-A324-5E49D074E988}" type="pres">
      <dgm:prSet presAssocID="{3ED419EB-F2A9-5342-A59F-82F8CD1691B1}" presName="rootText" presStyleLbl="node2" presStyleIdx="2" presStyleCnt="4">
        <dgm:presLayoutVars>
          <dgm:chPref val="3"/>
        </dgm:presLayoutVars>
      </dgm:prSet>
      <dgm:spPr/>
      <dgm:t>
        <a:bodyPr/>
        <a:lstStyle/>
        <a:p>
          <a:endParaRPr lang="zh-TW" altLang="en-US"/>
        </a:p>
      </dgm:t>
    </dgm:pt>
    <dgm:pt modelId="{2A8159DB-71A3-524A-BDEF-489BF27B907D}" type="pres">
      <dgm:prSet presAssocID="{3ED419EB-F2A9-5342-A59F-82F8CD1691B1}" presName="rootConnector" presStyleLbl="node2" presStyleIdx="2" presStyleCnt="4"/>
      <dgm:spPr/>
      <dgm:t>
        <a:bodyPr/>
        <a:lstStyle/>
        <a:p>
          <a:endParaRPr lang="zh-TW" altLang="en-US"/>
        </a:p>
      </dgm:t>
    </dgm:pt>
    <dgm:pt modelId="{91376CC1-162C-4942-89FD-D94081E45427}" type="pres">
      <dgm:prSet presAssocID="{3ED419EB-F2A9-5342-A59F-82F8CD1691B1}" presName="hierChild4" presStyleCnt="0"/>
      <dgm:spPr/>
    </dgm:pt>
    <dgm:pt modelId="{A29C7F24-0D59-0849-9C91-B13B47D77C41}" type="pres">
      <dgm:prSet presAssocID="{3ED419EB-F2A9-5342-A59F-82F8CD1691B1}" presName="hierChild5" presStyleCnt="0"/>
      <dgm:spPr/>
    </dgm:pt>
    <dgm:pt modelId="{11C6E6A1-1B65-B943-919F-EBD6B5724F5B}" type="pres">
      <dgm:prSet presAssocID="{B9E08B15-0DCB-974A-9301-97C6D4F92EF8}" presName="Name37" presStyleLbl="parChTrans1D2" presStyleIdx="3" presStyleCnt="4"/>
      <dgm:spPr/>
      <dgm:t>
        <a:bodyPr/>
        <a:lstStyle/>
        <a:p>
          <a:endParaRPr lang="zh-TW" altLang="en-US"/>
        </a:p>
      </dgm:t>
    </dgm:pt>
    <dgm:pt modelId="{40097789-8F41-0C46-AD09-DD22A3506F7E}" type="pres">
      <dgm:prSet presAssocID="{5985865B-B6B1-F44D-B999-F74C2DC89C74}" presName="hierRoot2" presStyleCnt="0">
        <dgm:presLayoutVars>
          <dgm:hierBranch val="init"/>
        </dgm:presLayoutVars>
      </dgm:prSet>
      <dgm:spPr/>
    </dgm:pt>
    <dgm:pt modelId="{F26D3EE5-E3F4-3F4D-8245-FE249B54403E}" type="pres">
      <dgm:prSet presAssocID="{5985865B-B6B1-F44D-B999-F74C2DC89C74}" presName="rootComposite" presStyleCnt="0"/>
      <dgm:spPr/>
    </dgm:pt>
    <dgm:pt modelId="{FDE3B115-EC7F-DC4B-AC5C-FFB13A1C6571}" type="pres">
      <dgm:prSet presAssocID="{5985865B-B6B1-F44D-B999-F74C2DC89C74}" presName="rootText" presStyleLbl="node2" presStyleIdx="3" presStyleCnt="4">
        <dgm:presLayoutVars>
          <dgm:chPref val="3"/>
        </dgm:presLayoutVars>
      </dgm:prSet>
      <dgm:spPr/>
      <dgm:t>
        <a:bodyPr/>
        <a:lstStyle/>
        <a:p>
          <a:endParaRPr lang="zh-TW" altLang="en-US"/>
        </a:p>
      </dgm:t>
    </dgm:pt>
    <dgm:pt modelId="{64CE90C4-5B05-3E48-B541-38058C31D178}" type="pres">
      <dgm:prSet presAssocID="{5985865B-B6B1-F44D-B999-F74C2DC89C74}" presName="rootConnector" presStyleLbl="node2" presStyleIdx="3" presStyleCnt="4"/>
      <dgm:spPr/>
      <dgm:t>
        <a:bodyPr/>
        <a:lstStyle/>
        <a:p>
          <a:endParaRPr lang="zh-TW" altLang="en-US"/>
        </a:p>
      </dgm:t>
    </dgm:pt>
    <dgm:pt modelId="{6677228F-30F8-F94B-884F-1DBC8B1B984C}" type="pres">
      <dgm:prSet presAssocID="{5985865B-B6B1-F44D-B999-F74C2DC89C74}" presName="hierChild4" presStyleCnt="0"/>
      <dgm:spPr/>
    </dgm:pt>
    <dgm:pt modelId="{A687D071-B01E-984C-8D07-8D0861AB71C7}" type="pres">
      <dgm:prSet presAssocID="{5985865B-B6B1-F44D-B999-F74C2DC89C74}" presName="hierChild5" presStyleCnt="0"/>
      <dgm:spPr/>
    </dgm:pt>
    <dgm:pt modelId="{EACEED71-1758-6248-B55B-653EEBC635FD}" type="pres">
      <dgm:prSet presAssocID="{C182F25A-0917-1140-923B-D90B7CDBA005}" presName="hierChild3" presStyleCnt="0"/>
      <dgm:spPr/>
    </dgm:pt>
  </dgm:ptLst>
  <dgm:cxnLst>
    <dgm:cxn modelId="{62B4C443-BF2C-244E-9D38-9631D4826D54}" type="presOf" srcId="{2636D147-996E-DE48-B47A-F03F21E1B900}" destId="{FABA2838-9F0C-0642-B1DC-70600EB6AD9B}" srcOrd="1" destOrd="0" presId="urn:microsoft.com/office/officeart/2005/8/layout/orgChart1"/>
    <dgm:cxn modelId="{F1D5F8AF-3EE7-1C45-839C-AA773B681655}" srcId="{C182F25A-0917-1140-923B-D90B7CDBA005}" destId="{5985865B-B6B1-F44D-B999-F74C2DC89C74}" srcOrd="3" destOrd="0" parTransId="{B9E08B15-0DCB-974A-9301-97C6D4F92EF8}" sibTransId="{C7B5455C-B9B4-DF48-9C62-649D12AEF683}"/>
    <dgm:cxn modelId="{D7C6B1FE-7E58-4845-B1D0-9253109FE100}" type="presOf" srcId="{656A4D7C-8DE0-0F41-B55A-0E20D8001C51}" destId="{5F9B2DFF-5907-CC48-A02B-B2E10EB03379}" srcOrd="0" destOrd="0" presId="urn:microsoft.com/office/officeart/2005/8/layout/orgChart1"/>
    <dgm:cxn modelId="{65BB87DD-EEB9-D643-A86D-EB41FF65DA41}" srcId="{AAFCD8DD-1060-5247-81D3-8A97FB1C3623}" destId="{C182F25A-0917-1140-923B-D90B7CDBA005}" srcOrd="0" destOrd="0" parTransId="{9D313E20-676A-8141-8C92-2DF0F41E37C5}" sibTransId="{3CDEE4C2-B8D0-A94C-B7F3-3340473EA678}"/>
    <dgm:cxn modelId="{E3882D11-3778-1746-A245-F64342BB8844}" type="presOf" srcId="{E64962D4-81E2-6C44-917D-5CC90194BB27}" destId="{2EDC634E-CDDC-B84A-8F2B-8E489FF205E9}" srcOrd="0" destOrd="0" presId="urn:microsoft.com/office/officeart/2005/8/layout/orgChart1"/>
    <dgm:cxn modelId="{67BA7172-E90E-6B40-9661-A1D401B2DB11}" type="presOf" srcId="{6E3002D4-F9AF-424E-BCB9-00188E165ADF}" destId="{B0591492-F470-6D41-8402-8E80BEFB3F8D}" srcOrd="0" destOrd="0" presId="urn:microsoft.com/office/officeart/2005/8/layout/orgChart1"/>
    <dgm:cxn modelId="{A05C2D56-DD92-4548-AD6D-0494356C53DF}" type="presOf" srcId="{AAFCD8DD-1060-5247-81D3-8A97FB1C3623}" destId="{DF84CC2A-5F83-D240-A5B6-E2A62265DF57}" srcOrd="0" destOrd="0" presId="urn:microsoft.com/office/officeart/2005/8/layout/orgChart1"/>
    <dgm:cxn modelId="{52A03CD8-3F78-A442-B207-E99B32C4FAE1}" type="presOf" srcId="{3ED419EB-F2A9-5342-A59F-82F8CD1691B1}" destId="{AEC2C8C9-B8DA-EF4E-A324-5E49D074E988}" srcOrd="0" destOrd="0" presId="urn:microsoft.com/office/officeart/2005/8/layout/orgChart1"/>
    <dgm:cxn modelId="{02797883-FD81-3F45-8686-49895FFC1858}" type="presOf" srcId="{5985865B-B6B1-F44D-B999-F74C2DC89C74}" destId="{FDE3B115-EC7F-DC4B-AC5C-FFB13A1C6571}" srcOrd="0" destOrd="0" presId="urn:microsoft.com/office/officeart/2005/8/layout/orgChart1"/>
    <dgm:cxn modelId="{D8FBE74C-68EF-C143-B1AF-2259A403C40D}" type="presOf" srcId="{3ED419EB-F2A9-5342-A59F-82F8CD1691B1}" destId="{2A8159DB-71A3-524A-BDEF-489BF27B907D}" srcOrd="1" destOrd="0" presId="urn:microsoft.com/office/officeart/2005/8/layout/orgChart1"/>
    <dgm:cxn modelId="{284BDC9D-3971-8347-B356-E31DC8349A7E}" type="presOf" srcId="{B9E08B15-0DCB-974A-9301-97C6D4F92EF8}" destId="{11C6E6A1-1B65-B943-919F-EBD6B5724F5B}" srcOrd="0" destOrd="0" presId="urn:microsoft.com/office/officeart/2005/8/layout/orgChart1"/>
    <dgm:cxn modelId="{4EF0E25B-9DC9-1745-BCA3-6545918C198E}" srcId="{C182F25A-0917-1140-923B-D90B7CDBA005}" destId="{2636D147-996E-DE48-B47A-F03F21E1B900}" srcOrd="1" destOrd="0" parTransId="{656A4D7C-8DE0-0F41-B55A-0E20D8001C51}" sibTransId="{20C72F70-2FD6-3F40-AD11-C984EEF19251}"/>
    <dgm:cxn modelId="{B6AC9629-29AE-2746-A74E-6A4EAB1E73A7}" type="presOf" srcId="{C182F25A-0917-1140-923B-D90B7CDBA005}" destId="{78222402-346A-DE4C-9B78-D47424F84859}" srcOrd="0" destOrd="0" presId="urn:microsoft.com/office/officeart/2005/8/layout/orgChart1"/>
    <dgm:cxn modelId="{1BA3D84D-23DA-C54A-8BAE-819736D981F6}" type="presOf" srcId="{F4E23668-25B2-EF45-9339-EE1976AD03AF}" destId="{5245950E-6758-6D45-8AC4-94E27BB6AAF0}" srcOrd="0" destOrd="0" presId="urn:microsoft.com/office/officeart/2005/8/layout/orgChart1"/>
    <dgm:cxn modelId="{DCA9C0FD-215F-624E-A753-754E278B3334}" type="presOf" srcId="{6E3002D4-F9AF-424E-BCB9-00188E165ADF}" destId="{7C5C7103-B095-C040-8B6A-7858716FAE26}" srcOrd="1" destOrd="0" presId="urn:microsoft.com/office/officeart/2005/8/layout/orgChart1"/>
    <dgm:cxn modelId="{C95C0626-850A-9B4E-BCA3-5073A4E7AADF}" type="presOf" srcId="{5985865B-B6B1-F44D-B999-F74C2DC89C74}" destId="{64CE90C4-5B05-3E48-B541-38058C31D178}" srcOrd="1" destOrd="0" presId="urn:microsoft.com/office/officeart/2005/8/layout/orgChart1"/>
    <dgm:cxn modelId="{58CFD7F7-608A-9F46-B30A-300E8F5D9252}" type="presOf" srcId="{C182F25A-0917-1140-923B-D90B7CDBA005}" destId="{E09018B4-AE60-3E4E-8C5B-EE12D75A90DF}" srcOrd="1" destOrd="0" presId="urn:microsoft.com/office/officeart/2005/8/layout/orgChart1"/>
    <dgm:cxn modelId="{780F5EB0-37BE-7E41-87E4-C08F23CEF7D4}" srcId="{C182F25A-0917-1140-923B-D90B7CDBA005}" destId="{3ED419EB-F2A9-5342-A59F-82F8CD1691B1}" srcOrd="2" destOrd="0" parTransId="{F4E23668-25B2-EF45-9339-EE1976AD03AF}" sibTransId="{1981759C-68A7-DA47-81CD-A554284ECE6F}"/>
    <dgm:cxn modelId="{0CEF0F52-7089-794F-B920-B091B5FE10F1}" type="presOf" srcId="{2636D147-996E-DE48-B47A-F03F21E1B900}" destId="{2AFA0ED1-CAF8-5344-932C-33F77019EB2C}" srcOrd="0" destOrd="0" presId="urn:microsoft.com/office/officeart/2005/8/layout/orgChart1"/>
    <dgm:cxn modelId="{62C9CF36-E047-C849-A9EC-13A3A269F384}" srcId="{C182F25A-0917-1140-923B-D90B7CDBA005}" destId="{6E3002D4-F9AF-424E-BCB9-00188E165ADF}" srcOrd="0" destOrd="0" parTransId="{E64962D4-81E2-6C44-917D-5CC90194BB27}" sibTransId="{7C88536D-F747-1845-9CB8-AB6573B42D2C}"/>
    <dgm:cxn modelId="{DDE9AE1E-9F53-104E-A132-62732A4D212A}" type="presParOf" srcId="{DF84CC2A-5F83-D240-A5B6-E2A62265DF57}" destId="{46D30F5B-FDB3-7645-91EE-0EB435ECE407}" srcOrd="0" destOrd="0" presId="urn:microsoft.com/office/officeart/2005/8/layout/orgChart1"/>
    <dgm:cxn modelId="{1A80D056-CD90-9C44-92D4-3328EED258F6}" type="presParOf" srcId="{46D30F5B-FDB3-7645-91EE-0EB435ECE407}" destId="{6E062BE3-F80A-9E4C-8FF6-2D68F81CFED3}" srcOrd="0" destOrd="0" presId="urn:microsoft.com/office/officeart/2005/8/layout/orgChart1"/>
    <dgm:cxn modelId="{544E66F1-9C1B-B84C-8EAE-33A3BB6DED62}" type="presParOf" srcId="{6E062BE3-F80A-9E4C-8FF6-2D68F81CFED3}" destId="{78222402-346A-DE4C-9B78-D47424F84859}" srcOrd="0" destOrd="0" presId="urn:microsoft.com/office/officeart/2005/8/layout/orgChart1"/>
    <dgm:cxn modelId="{B905E640-4029-4748-B182-1896001D69BC}" type="presParOf" srcId="{6E062BE3-F80A-9E4C-8FF6-2D68F81CFED3}" destId="{E09018B4-AE60-3E4E-8C5B-EE12D75A90DF}" srcOrd="1" destOrd="0" presId="urn:microsoft.com/office/officeart/2005/8/layout/orgChart1"/>
    <dgm:cxn modelId="{EBB8A3C0-3279-9E46-9148-DAF0C880BDBE}" type="presParOf" srcId="{46D30F5B-FDB3-7645-91EE-0EB435ECE407}" destId="{4F2D3CD9-D50E-3B49-BEF2-41D78C65CC53}" srcOrd="1" destOrd="0" presId="urn:microsoft.com/office/officeart/2005/8/layout/orgChart1"/>
    <dgm:cxn modelId="{BE952723-3A1D-2946-8E36-81A353BC7630}" type="presParOf" srcId="{4F2D3CD9-D50E-3B49-BEF2-41D78C65CC53}" destId="{2EDC634E-CDDC-B84A-8F2B-8E489FF205E9}" srcOrd="0" destOrd="0" presId="urn:microsoft.com/office/officeart/2005/8/layout/orgChart1"/>
    <dgm:cxn modelId="{EF13FFA0-FC76-A04D-8F40-BAFF57AEC2FD}" type="presParOf" srcId="{4F2D3CD9-D50E-3B49-BEF2-41D78C65CC53}" destId="{832B9A74-747E-184C-9DBA-65855132C380}" srcOrd="1" destOrd="0" presId="urn:microsoft.com/office/officeart/2005/8/layout/orgChart1"/>
    <dgm:cxn modelId="{77E333F1-061B-3A46-BE50-4DE9A9737F71}" type="presParOf" srcId="{832B9A74-747E-184C-9DBA-65855132C380}" destId="{BC4365AC-8A4C-8240-8538-2D459AD16AD0}" srcOrd="0" destOrd="0" presId="urn:microsoft.com/office/officeart/2005/8/layout/orgChart1"/>
    <dgm:cxn modelId="{1D5156C2-BCCF-C349-B87D-519039F69337}" type="presParOf" srcId="{BC4365AC-8A4C-8240-8538-2D459AD16AD0}" destId="{B0591492-F470-6D41-8402-8E80BEFB3F8D}" srcOrd="0" destOrd="0" presId="urn:microsoft.com/office/officeart/2005/8/layout/orgChart1"/>
    <dgm:cxn modelId="{F609B311-E44D-9F4C-A9F7-95BE62FC2F82}" type="presParOf" srcId="{BC4365AC-8A4C-8240-8538-2D459AD16AD0}" destId="{7C5C7103-B095-C040-8B6A-7858716FAE26}" srcOrd="1" destOrd="0" presId="urn:microsoft.com/office/officeart/2005/8/layout/orgChart1"/>
    <dgm:cxn modelId="{33041105-70AC-C341-8550-5256F55EF1FE}" type="presParOf" srcId="{832B9A74-747E-184C-9DBA-65855132C380}" destId="{13692BB0-B862-1343-90AA-294995C16D0E}" srcOrd="1" destOrd="0" presId="urn:microsoft.com/office/officeart/2005/8/layout/orgChart1"/>
    <dgm:cxn modelId="{B373EE53-05E4-B64D-9928-C4BA76EC5D82}" type="presParOf" srcId="{832B9A74-747E-184C-9DBA-65855132C380}" destId="{016E388A-42E7-F641-ACE4-585A74BC254F}" srcOrd="2" destOrd="0" presId="urn:microsoft.com/office/officeart/2005/8/layout/orgChart1"/>
    <dgm:cxn modelId="{FF10A08D-6F4E-954B-B556-2D4831181633}" type="presParOf" srcId="{4F2D3CD9-D50E-3B49-BEF2-41D78C65CC53}" destId="{5F9B2DFF-5907-CC48-A02B-B2E10EB03379}" srcOrd="2" destOrd="0" presId="urn:microsoft.com/office/officeart/2005/8/layout/orgChart1"/>
    <dgm:cxn modelId="{52DA37BB-A583-194C-BF01-81DD3D253601}" type="presParOf" srcId="{4F2D3CD9-D50E-3B49-BEF2-41D78C65CC53}" destId="{B053646F-0052-0C46-9C89-4E65FFAD32A4}" srcOrd="3" destOrd="0" presId="urn:microsoft.com/office/officeart/2005/8/layout/orgChart1"/>
    <dgm:cxn modelId="{7F32746C-B8CA-4D4F-BC76-21D38C9B42C9}" type="presParOf" srcId="{B053646F-0052-0C46-9C89-4E65FFAD32A4}" destId="{5BE67BE5-E6F0-634A-990D-4CC218E22871}" srcOrd="0" destOrd="0" presId="urn:microsoft.com/office/officeart/2005/8/layout/orgChart1"/>
    <dgm:cxn modelId="{2F4AECF0-285B-144B-9FC1-7C53F832A79E}" type="presParOf" srcId="{5BE67BE5-E6F0-634A-990D-4CC218E22871}" destId="{2AFA0ED1-CAF8-5344-932C-33F77019EB2C}" srcOrd="0" destOrd="0" presId="urn:microsoft.com/office/officeart/2005/8/layout/orgChart1"/>
    <dgm:cxn modelId="{B8A8652F-FD11-8E41-B4C2-5E63787DF457}" type="presParOf" srcId="{5BE67BE5-E6F0-634A-990D-4CC218E22871}" destId="{FABA2838-9F0C-0642-B1DC-70600EB6AD9B}" srcOrd="1" destOrd="0" presId="urn:microsoft.com/office/officeart/2005/8/layout/orgChart1"/>
    <dgm:cxn modelId="{D966103D-B82A-2A49-AB71-6C9CF9BBA512}" type="presParOf" srcId="{B053646F-0052-0C46-9C89-4E65FFAD32A4}" destId="{14C1DA7D-1376-5743-ACD1-0278FC6373C4}" srcOrd="1" destOrd="0" presId="urn:microsoft.com/office/officeart/2005/8/layout/orgChart1"/>
    <dgm:cxn modelId="{EB763628-BE2C-8242-A7D7-2A3C3B0A2537}" type="presParOf" srcId="{B053646F-0052-0C46-9C89-4E65FFAD32A4}" destId="{14AAC693-6DA5-4C4A-A3EA-B86D2A92EDBA}" srcOrd="2" destOrd="0" presId="urn:microsoft.com/office/officeart/2005/8/layout/orgChart1"/>
    <dgm:cxn modelId="{A3BAB745-A273-7341-BA93-F7B02D910C68}" type="presParOf" srcId="{4F2D3CD9-D50E-3B49-BEF2-41D78C65CC53}" destId="{5245950E-6758-6D45-8AC4-94E27BB6AAF0}" srcOrd="4" destOrd="0" presId="urn:microsoft.com/office/officeart/2005/8/layout/orgChart1"/>
    <dgm:cxn modelId="{FEA1BEAF-30A5-2947-996C-2EFB61A074DE}" type="presParOf" srcId="{4F2D3CD9-D50E-3B49-BEF2-41D78C65CC53}" destId="{1B2919B5-EC49-DE45-96BC-20E6494AC73C}" srcOrd="5" destOrd="0" presId="urn:microsoft.com/office/officeart/2005/8/layout/orgChart1"/>
    <dgm:cxn modelId="{3E85CBB8-659A-9542-9D68-E6606BF429EE}" type="presParOf" srcId="{1B2919B5-EC49-DE45-96BC-20E6494AC73C}" destId="{19632EE3-D708-E84A-8060-8E7ED55107E8}" srcOrd="0" destOrd="0" presId="urn:microsoft.com/office/officeart/2005/8/layout/orgChart1"/>
    <dgm:cxn modelId="{AFD16838-6E72-EE46-B955-6CE24E10EEE8}" type="presParOf" srcId="{19632EE3-D708-E84A-8060-8E7ED55107E8}" destId="{AEC2C8C9-B8DA-EF4E-A324-5E49D074E988}" srcOrd="0" destOrd="0" presId="urn:microsoft.com/office/officeart/2005/8/layout/orgChart1"/>
    <dgm:cxn modelId="{4E9FA510-8A97-0546-861E-748BE2E01385}" type="presParOf" srcId="{19632EE3-D708-E84A-8060-8E7ED55107E8}" destId="{2A8159DB-71A3-524A-BDEF-489BF27B907D}" srcOrd="1" destOrd="0" presId="urn:microsoft.com/office/officeart/2005/8/layout/orgChart1"/>
    <dgm:cxn modelId="{79F36BC9-FC82-794D-B99A-641255B34641}" type="presParOf" srcId="{1B2919B5-EC49-DE45-96BC-20E6494AC73C}" destId="{91376CC1-162C-4942-89FD-D94081E45427}" srcOrd="1" destOrd="0" presId="urn:microsoft.com/office/officeart/2005/8/layout/orgChart1"/>
    <dgm:cxn modelId="{720424E5-D75F-E140-9BAF-551E7B8D80CF}" type="presParOf" srcId="{1B2919B5-EC49-DE45-96BC-20E6494AC73C}" destId="{A29C7F24-0D59-0849-9C91-B13B47D77C41}" srcOrd="2" destOrd="0" presId="urn:microsoft.com/office/officeart/2005/8/layout/orgChart1"/>
    <dgm:cxn modelId="{CF3E8F0F-336D-524D-8A58-A88AC2A6529E}" type="presParOf" srcId="{4F2D3CD9-D50E-3B49-BEF2-41D78C65CC53}" destId="{11C6E6A1-1B65-B943-919F-EBD6B5724F5B}" srcOrd="6" destOrd="0" presId="urn:microsoft.com/office/officeart/2005/8/layout/orgChart1"/>
    <dgm:cxn modelId="{C700122C-B129-8848-906D-98E7C7457743}" type="presParOf" srcId="{4F2D3CD9-D50E-3B49-BEF2-41D78C65CC53}" destId="{40097789-8F41-0C46-AD09-DD22A3506F7E}" srcOrd="7" destOrd="0" presId="urn:microsoft.com/office/officeart/2005/8/layout/orgChart1"/>
    <dgm:cxn modelId="{72CBF2C4-F002-0B42-BA18-F26F0FC34089}" type="presParOf" srcId="{40097789-8F41-0C46-AD09-DD22A3506F7E}" destId="{F26D3EE5-E3F4-3F4D-8245-FE249B54403E}" srcOrd="0" destOrd="0" presId="urn:microsoft.com/office/officeart/2005/8/layout/orgChart1"/>
    <dgm:cxn modelId="{496427A0-F048-FD4F-A7E3-A2973AF5503C}" type="presParOf" srcId="{F26D3EE5-E3F4-3F4D-8245-FE249B54403E}" destId="{FDE3B115-EC7F-DC4B-AC5C-FFB13A1C6571}" srcOrd="0" destOrd="0" presId="urn:microsoft.com/office/officeart/2005/8/layout/orgChart1"/>
    <dgm:cxn modelId="{546420ED-7457-2A4D-AE09-8AF1033D6254}" type="presParOf" srcId="{F26D3EE5-E3F4-3F4D-8245-FE249B54403E}" destId="{64CE90C4-5B05-3E48-B541-38058C31D178}" srcOrd="1" destOrd="0" presId="urn:microsoft.com/office/officeart/2005/8/layout/orgChart1"/>
    <dgm:cxn modelId="{17E8D66C-1BD7-0F4E-8AB3-E7FEE6099CAB}" type="presParOf" srcId="{40097789-8F41-0C46-AD09-DD22A3506F7E}" destId="{6677228F-30F8-F94B-884F-1DBC8B1B984C}" srcOrd="1" destOrd="0" presId="urn:microsoft.com/office/officeart/2005/8/layout/orgChart1"/>
    <dgm:cxn modelId="{869541DA-961A-CC44-87C1-A92459A1E6CF}" type="presParOf" srcId="{40097789-8F41-0C46-AD09-DD22A3506F7E}" destId="{A687D071-B01E-984C-8D07-8D0861AB71C7}" srcOrd="2" destOrd="0" presId="urn:microsoft.com/office/officeart/2005/8/layout/orgChart1"/>
    <dgm:cxn modelId="{33D2C750-AD6A-ED45-B209-685AFEC2426D}" type="presParOf" srcId="{46D30F5B-FDB3-7645-91EE-0EB435ECE407}" destId="{EACEED71-1758-6248-B55B-653EEBC635FD}" srcOrd="2" destOrd="0" presId="urn:microsoft.com/office/officeart/2005/8/layout/orgChart1"/>
  </dgm:cxnLst>
  <dgm:bg>
    <a:solidFill>
      <a:schemeClr val="bg1"/>
    </a:solidFill>
  </dgm:bg>
  <dgm:whole/>
  <dgm:extLst>
    <a:ext uri="http://schemas.microsoft.com/office/drawing/2008/diagram">
      <dsp:dataModelExt xmlns=""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C6E6A1-1B65-B943-919F-EBD6B5724F5B}">
      <dsp:nvSpPr>
        <dsp:cNvPr id="0" name=""/>
        <dsp:cNvSpPr/>
      </dsp:nvSpPr>
      <dsp:spPr>
        <a:xfrm>
          <a:off x="2833717" y="1084928"/>
          <a:ext cx="2219385" cy="256788"/>
        </a:xfrm>
        <a:custGeom>
          <a:avLst/>
          <a:gdLst/>
          <a:ahLst/>
          <a:cxnLst/>
          <a:rect l="0" t="0" r="0" b="0"/>
          <a:pathLst>
            <a:path>
              <a:moveTo>
                <a:pt x="0" y="0"/>
              </a:moveTo>
              <a:lnTo>
                <a:pt x="0" y="128394"/>
              </a:lnTo>
              <a:lnTo>
                <a:pt x="2219385" y="128394"/>
              </a:lnTo>
              <a:lnTo>
                <a:pt x="2219385" y="256788"/>
              </a:lnTo>
            </a:path>
          </a:pathLst>
        </a:custGeom>
        <a:noFill/>
        <a:ln w="9525" cap="rnd" cmpd="sng" algn="ctr">
          <a:solidFill>
            <a:schemeClr val="dk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245950E-6758-6D45-8AC4-94E27BB6AAF0}">
      <dsp:nvSpPr>
        <dsp:cNvPr id="0" name=""/>
        <dsp:cNvSpPr/>
      </dsp:nvSpPr>
      <dsp:spPr>
        <a:xfrm>
          <a:off x="2833717" y="1084928"/>
          <a:ext cx="739795" cy="256788"/>
        </a:xfrm>
        <a:custGeom>
          <a:avLst/>
          <a:gdLst/>
          <a:ahLst/>
          <a:cxnLst/>
          <a:rect l="0" t="0" r="0" b="0"/>
          <a:pathLst>
            <a:path>
              <a:moveTo>
                <a:pt x="0" y="0"/>
              </a:moveTo>
              <a:lnTo>
                <a:pt x="0" y="128394"/>
              </a:lnTo>
              <a:lnTo>
                <a:pt x="739795" y="128394"/>
              </a:lnTo>
              <a:lnTo>
                <a:pt x="739795" y="256788"/>
              </a:lnTo>
            </a:path>
          </a:pathLst>
        </a:custGeom>
        <a:noFill/>
        <a:ln w="9525" cap="rnd" cmpd="sng" algn="ctr">
          <a:solidFill>
            <a:schemeClr val="dk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F9B2DFF-5907-CC48-A02B-B2E10EB03379}">
      <dsp:nvSpPr>
        <dsp:cNvPr id="0" name=""/>
        <dsp:cNvSpPr/>
      </dsp:nvSpPr>
      <dsp:spPr>
        <a:xfrm>
          <a:off x="2093922" y="1084928"/>
          <a:ext cx="739795" cy="256788"/>
        </a:xfrm>
        <a:custGeom>
          <a:avLst/>
          <a:gdLst/>
          <a:ahLst/>
          <a:cxnLst/>
          <a:rect l="0" t="0" r="0" b="0"/>
          <a:pathLst>
            <a:path>
              <a:moveTo>
                <a:pt x="739795" y="0"/>
              </a:moveTo>
              <a:lnTo>
                <a:pt x="739795" y="128394"/>
              </a:lnTo>
              <a:lnTo>
                <a:pt x="0" y="128394"/>
              </a:lnTo>
              <a:lnTo>
                <a:pt x="0" y="256788"/>
              </a:lnTo>
            </a:path>
          </a:pathLst>
        </a:custGeom>
        <a:noFill/>
        <a:ln w="9525" cap="rnd" cmpd="sng" algn="ctr">
          <a:solidFill>
            <a:schemeClr val="dk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EDC634E-CDDC-B84A-8F2B-8E489FF205E9}">
      <dsp:nvSpPr>
        <dsp:cNvPr id="0" name=""/>
        <dsp:cNvSpPr/>
      </dsp:nvSpPr>
      <dsp:spPr>
        <a:xfrm>
          <a:off x="614332" y="1084928"/>
          <a:ext cx="2219385" cy="256788"/>
        </a:xfrm>
        <a:custGeom>
          <a:avLst/>
          <a:gdLst/>
          <a:ahLst/>
          <a:cxnLst/>
          <a:rect l="0" t="0" r="0" b="0"/>
          <a:pathLst>
            <a:path>
              <a:moveTo>
                <a:pt x="2219385" y="0"/>
              </a:moveTo>
              <a:lnTo>
                <a:pt x="2219385" y="128394"/>
              </a:lnTo>
              <a:lnTo>
                <a:pt x="0" y="128394"/>
              </a:lnTo>
              <a:lnTo>
                <a:pt x="0" y="256788"/>
              </a:lnTo>
            </a:path>
          </a:pathLst>
        </a:custGeom>
        <a:noFill/>
        <a:ln w="9525" cap="rnd" cmpd="sng" algn="ctr">
          <a:solidFill>
            <a:schemeClr val="dk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8222402-346A-DE4C-9B78-D47424F84859}">
      <dsp:nvSpPr>
        <dsp:cNvPr id="0" name=""/>
        <dsp:cNvSpPr/>
      </dsp:nvSpPr>
      <dsp:spPr>
        <a:xfrm>
          <a:off x="2222316" y="473527"/>
          <a:ext cx="1222801" cy="611400"/>
        </a:xfrm>
        <a:prstGeom prst="rect">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altLang="zh-TW" sz="1200" kern="1200"/>
            <a:t>Segmentation</a:t>
          </a:r>
          <a:r>
            <a:rPr lang="zh-TW" altLang="en-US" sz="1200" kern="1200"/>
            <a:t> </a:t>
          </a:r>
          <a:endParaRPr lang="en-US" sz="1200" kern="1200"/>
        </a:p>
      </dsp:txBody>
      <dsp:txXfrm>
        <a:off x="2222316" y="473527"/>
        <a:ext cx="1222801" cy="611400"/>
      </dsp:txXfrm>
    </dsp:sp>
    <dsp:sp modelId="{B0591492-F470-6D41-8402-8E80BEFB3F8D}">
      <dsp:nvSpPr>
        <dsp:cNvPr id="0" name=""/>
        <dsp:cNvSpPr/>
      </dsp:nvSpPr>
      <dsp:spPr>
        <a:xfrm>
          <a:off x="2931" y="1341717"/>
          <a:ext cx="1222801" cy="611400"/>
        </a:xfrm>
        <a:prstGeom prst="rect">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altLang="zh-TW" sz="1200" kern="1200"/>
            <a:t>Demographic</a:t>
          </a:r>
          <a:r>
            <a:rPr lang="zh-TW" altLang="en-US" sz="1200" kern="1200"/>
            <a:t> </a:t>
          </a:r>
          <a:r>
            <a:rPr lang="en-US" altLang="zh-TW" sz="1200" kern="1200"/>
            <a:t>(Gender,</a:t>
          </a:r>
          <a:r>
            <a:rPr lang="zh-TW" altLang="en-US" sz="1200" kern="1200"/>
            <a:t> </a:t>
          </a:r>
          <a:r>
            <a:rPr lang="en-US" altLang="zh-TW" sz="1200" kern="1200"/>
            <a:t>income,</a:t>
          </a:r>
          <a:r>
            <a:rPr lang="zh-TW" altLang="en-US" sz="1200" kern="1200"/>
            <a:t> </a:t>
          </a:r>
          <a:r>
            <a:rPr lang="en-US" altLang="zh-TW" sz="1200" kern="1200" err="1"/>
            <a:t>etc</a:t>
          </a:r>
          <a:r>
            <a:rPr lang="en-US" altLang="zh-TW" sz="1200" kern="1200"/>
            <a:t>)</a:t>
          </a:r>
          <a:endParaRPr lang="en-US" sz="1200" kern="1200"/>
        </a:p>
      </dsp:txBody>
      <dsp:txXfrm>
        <a:off x="2931" y="1341717"/>
        <a:ext cx="1222801" cy="611400"/>
      </dsp:txXfrm>
    </dsp:sp>
    <dsp:sp modelId="{2AFA0ED1-CAF8-5344-932C-33F77019EB2C}">
      <dsp:nvSpPr>
        <dsp:cNvPr id="0" name=""/>
        <dsp:cNvSpPr/>
      </dsp:nvSpPr>
      <dsp:spPr>
        <a:xfrm>
          <a:off x="1482521" y="1341717"/>
          <a:ext cx="1222801" cy="611400"/>
        </a:xfrm>
        <a:prstGeom prst="rect">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altLang="zh-TW" sz="1200" kern="1200"/>
            <a:t>Behavioral</a:t>
          </a:r>
          <a:r>
            <a:rPr lang="zh-TW" altLang="en-US" sz="1200" kern="1200"/>
            <a:t> </a:t>
          </a:r>
          <a:r>
            <a:rPr lang="en-US" altLang="zh-TW" sz="1200" kern="1200"/>
            <a:t>(Benefits,</a:t>
          </a:r>
          <a:r>
            <a:rPr lang="zh-TW" altLang="en-US" sz="1200" kern="1200"/>
            <a:t> </a:t>
          </a:r>
          <a:r>
            <a:rPr lang="en-US" altLang="zh-TW" sz="1200" kern="1200"/>
            <a:t>loyalty</a:t>
          </a:r>
          <a:r>
            <a:rPr lang="zh-TW" altLang="en-US" sz="1200" kern="1200"/>
            <a:t> </a:t>
          </a:r>
          <a:r>
            <a:rPr lang="en-US" altLang="zh-TW" sz="1200" kern="1200"/>
            <a:t>status,</a:t>
          </a:r>
          <a:r>
            <a:rPr lang="zh-TW" altLang="en-US" sz="1200" kern="1200"/>
            <a:t> </a:t>
          </a:r>
          <a:r>
            <a:rPr lang="en-US" altLang="zh-TW" sz="1200" kern="1200" err="1"/>
            <a:t>etc</a:t>
          </a:r>
          <a:r>
            <a:rPr lang="en-US" altLang="zh-TW" sz="1200" kern="1200"/>
            <a:t>)</a:t>
          </a:r>
          <a:endParaRPr lang="en-US" sz="1200" kern="1200"/>
        </a:p>
      </dsp:txBody>
      <dsp:txXfrm>
        <a:off x="1482521" y="1341717"/>
        <a:ext cx="1222801" cy="611400"/>
      </dsp:txXfrm>
    </dsp:sp>
    <dsp:sp modelId="{AEC2C8C9-B8DA-EF4E-A324-5E49D074E988}">
      <dsp:nvSpPr>
        <dsp:cNvPr id="0" name=""/>
        <dsp:cNvSpPr/>
      </dsp:nvSpPr>
      <dsp:spPr>
        <a:xfrm>
          <a:off x="2962111" y="1341717"/>
          <a:ext cx="1222801" cy="611400"/>
        </a:xfrm>
        <a:prstGeom prst="rect">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altLang="zh-TW" sz="1200" kern="1200"/>
            <a:t>Psychographic</a:t>
          </a:r>
          <a:r>
            <a:rPr lang="zh-TW" altLang="en-US" sz="1200" kern="1200"/>
            <a:t> </a:t>
          </a:r>
          <a:r>
            <a:rPr lang="en-US" altLang="zh-TW" sz="1200" kern="1200"/>
            <a:t>(Lifestyle,</a:t>
          </a:r>
          <a:r>
            <a:rPr lang="zh-TW" altLang="en-US" sz="1200" kern="1200"/>
            <a:t> </a:t>
          </a:r>
          <a:r>
            <a:rPr lang="en-US" altLang="zh-TW" sz="1200" kern="1200"/>
            <a:t>values,</a:t>
          </a:r>
          <a:r>
            <a:rPr lang="zh-TW" altLang="en-US" sz="1200" kern="1200"/>
            <a:t> </a:t>
          </a:r>
          <a:r>
            <a:rPr lang="en-US" altLang="zh-TW" sz="1200" kern="1200" err="1"/>
            <a:t>etc</a:t>
          </a:r>
          <a:r>
            <a:rPr lang="en-US" altLang="zh-TW" sz="1200" kern="1200"/>
            <a:t>)</a:t>
          </a:r>
          <a:endParaRPr lang="en-US" sz="1200" kern="1200"/>
        </a:p>
      </dsp:txBody>
      <dsp:txXfrm>
        <a:off x="2962111" y="1341717"/>
        <a:ext cx="1222801" cy="611400"/>
      </dsp:txXfrm>
    </dsp:sp>
    <dsp:sp modelId="{FDE3B115-EC7F-DC4B-AC5C-FFB13A1C6571}">
      <dsp:nvSpPr>
        <dsp:cNvPr id="0" name=""/>
        <dsp:cNvSpPr/>
      </dsp:nvSpPr>
      <dsp:spPr>
        <a:xfrm>
          <a:off x="4441701" y="1341717"/>
          <a:ext cx="1222801" cy="611400"/>
        </a:xfrm>
        <a:prstGeom prst="rect">
          <a:avLst/>
        </a:prstGeom>
        <a:gradFill rotWithShape="0">
          <a:gsLst>
            <a:gs pos="0">
              <a:schemeClr val="lt1">
                <a:hueOff val="0"/>
                <a:satOff val="0"/>
                <a:lumOff val="0"/>
                <a:alphaOff val="0"/>
                <a:tint val="98000"/>
                <a:lumMod val="114000"/>
              </a:schemeClr>
            </a:gs>
            <a:gs pos="100000">
              <a:schemeClr val="l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altLang="zh-TW" sz="1200" kern="1200"/>
            <a:t>Geographic</a:t>
          </a:r>
          <a:r>
            <a:rPr lang="zh-TW" altLang="en-US" sz="1200" kern="1200"/>
            <a:t> </a:t>
          </a:r>
          <a:r>
            <a:rPr lang="en-US" altLang="zh-TW" sz="1200" kern="1200"/>
            <a:t>(Nations,</a:t>
          </a:r>
          <a:r>
            <a:rPr lang="zh-TW" altLang="en-US" sz="1200" kern="1200"/>
            <a:t> </a:t>
          </a:r>
          <a:r>
            <a:rPr lang="en-US" altLang="zh-TW" sz="1200" kern="1200"/>
            <a:t>States,</a:t>
          </a:r>
          <a:r>
            <a:rPr lang="zh-TW" altLang="en-US" sz="1200" kern="1200"/>
            <a:t> </a:t>
          </a:r>
          <a:r>
            <a:rPr lang="en-US" altLang="zh-TW" sz="1200" kern="1200" err="1"/>
            <a:t>etc</a:t>
          </a:r>
          <a:r>
            <a:rPr lang="en-US" altLang="zh-TW" sz="1200" kern="1200"/>
            <a:t>)</a:t>
          </a:r>
          <a:endParaRPr lang="en-US" sz="1200" kern="1200"/>
        </a:p>
      </dsp:txBody>
      <dsp:txXfrm>
        <a:off x="4441701" y="1341717"/>
        <a:ext cx="1222801" cy="61140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HK"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2609D8-CAE8-4604-89C8-48B62909A760}" type="datetimeFigureOut">
              <a:rPr lang="zh-HK" altLang="en-US" smtClean="0"/>
              <a:pPr/>
              <a:t>25/11/2018</a:t>
            </a:fld>
            <a:endParaRPr lang="zh-HK"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HK"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zh-HK"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HK"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EBA6AF-04FA-4A19-8A91-1B807DBBA009}" type="slidenum">
              <a:rPr lang="zh-HK" altLang="en-US" smtClean="0"/>
              <a:pPr/>
              <a:t>‹#›</a:t>
            </a:fld>
            <a:endParaRPr lang="zh-HK" altLang="en-US"/>
          </a:p>
        </p:txBody>
      </p:sp>
    </p:spTree>
    <p:extLst>
      <p:ext uri="{BB962C8B-B14F-4D97-AF65-F5344CB8AC3E}">
        <p14:creationId xmlns="" xmlns:p14="http://schemas.microsoft.com/office/powerpoint/2010/main" val="17944580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buFontTx/>
              <a:buNone/>
            </a:pPr>
            <a:r>
              <a:rPr lang="en-US" altLang="zh-HK" dirty="0" err="1" smtClean="0"/>
              <a:t>Nespresso</a:t>
            </a:r>
            <a:r>
              <a:rPr lang="en-US" altLang="zh-HK" dirty="0" smtClean="0"/>
              <a:t> offers the high-quality product, continues to test and selects the highest grade of raw material and through the </a:t>
            </a:r>
            <a:r>
              <a:rPr lang="en-US" altLang="zh-HK" dirty="0" err="1" smtClean="0"/>
              <a:t>Nespresso</a:t>
            </a:r>
            <a:r>
              <a:rPr lang="en-US" altLang="zh-HK" dirty="0" smtClean="0"/>
              <a:t> AAA Sustainability </a:t>
            </a:r>
          </a:p>
          <a:p>
            <a:pPr>
              <a:buFontTx/>
              <a:buNone/>
            </a:pPr>
            <a:endParaRPr lang="en-US" altLang="zh-HK" dirty="0" smtClean="0"/>
          </a:p>
          <a:p>
            <a:pPr>
              <a:buFontTx/>
              <a:buNone/>
            </a:pPr>
            <a:r>
              <a:rPr lang="en-US" altLang="zh-HK" dirty="0" smtClean="0"/>
              <a:t>Quality Program to produce the highest quality drinks and special capsule flavors. All these can enhance the reliability for the members and the premium price can be applied for the unique product.</a:t>
            </a:r>
          </a:p>
          <a:p>
            <a:pPr>
              <a:buFontTx/>
              <a:buNone/>
            </a:pPr>
            <a:endParaRPr lang="en-US" altLang="zh-HK" dirty="0" smtClean="0"/>
          </a:p>
          <a:p>
            <a:pPr>
              <a:buFontTx/>
              <a:buNone/>
            </a:pPr>
            <a:r>
              <a:rPr lang="en-US" altLang="zh-HK" dirty="0" err="1" smtClean="0"/>
              <a:t>Nespresso</a:t>
            </a:r>
            <a:r>
              <a:rPr lang="en-US" altLang="zh-HK" dirty="0" smtClean="0"/>
              <a:t> is providing convenience and easy way for members to place order online and deliver on time. </a:t>
            </a:r>
            <a:r>
              <a:rPr lang="en-US" altLang="zh-HK" dirty="0" err="1" smtClean="0"/>
              <a:t>Nespresso</a:t>
            </a:r>
            <a:r>
              <a:rPr lang="en-US" altLang="zh-HK" dirty="0" smtClean="0"/>
              <a:t> club will offering exclusive and customized service to </a:t>
            </a:r>
            <a:r>
              <a:rPr lang="en-US" altLang="zh-HK" dirty="0" err="1" smtClean="0"/>
              <a:t>Nespresso</a:t>
            </a:r>
            <a:r>
              <a:rPr lang="en-US" altLang="zh-HK" dirty="0" smtClean="0"/>
              <a:t> members. </a:t>
            </a:r>
            <a:r>
              <a:rPr lang="en-US" altLang="zh-HK" dirty="0" err="1" smtClean="0"/>
              <a:t>Nespresso</a:t>
            </a:r>
            <a:r>
              <a:rPr lang="en-US" altLang="zh-HK" dirty="0" smtClean="0"/>
              <a:t> shop and website decorated neat, stylish and elegance that create atmosphere of luxury lifestyle for members.</a:t>
            </a:r>
          </a:p>
          <a:p>
            <a:pPr>
              <a:buFontTx/>
              <a:buNone/>
            </a:pPr>
            <a:endParaRPr lang="en-US" altLang="zh-HK" dirty="0" smtClean="0"/>
          </a:p>
          <a:p>
            <a:pPr>
              <a:buFontTx/>
              <a:buNone/>
            </a:pPr>
            <a:r>
              <a:rPr lang="en-US" altLang="zh-HK" dirty="0" smtClean="0"/>
              <a:t>Herbal Tea Capsule rising market of herbal tea market, we would like to develop new product -herbal tea capsule for </a:t>
            </a:r>
            <a:r>
              <a:rPr lang="en-US" altLang="zh-HK" dirty="0" err="1" smtClean="0"/>
              <a:t>Nespresso</a:t>
            </a:r>
            <a:r>
              <a:rPr lang="en-US" altLang="zh-HK" dirty="0" smtClean="0"/>
              <a:t> base on premium quality and reliable delivery. Same as current attributes more stylish, elegance and luxury lifestyle, it will be one of healthier and alternative to tea.</a:t>
            </a:r>
            <a:endParaRPr lang="zh-HK" altLang="en-US" dirty="0" smtClean="0"/>
          </a:p>
          <a:p>
            <a:endParaRPr lang="zh-TW" altLang="en-US" sz="1200" kern="1200" dirty="0">
              <a:solidFill>
                <a:schemeClr val="tx1"/>
              </a:solidFill>
              <a:latin typeface="+mn-lt"/>
              <a:ea typeface="+mn-ea"/>
              <a:cs typeface="+mn-cs"/>
            </a:endParaRPr>
          </a:p>
        </p:txBody>
      </p:sp>
      <p:sp>
        <p:nvSpPr>
          <p:cNvPr id="4" name="投影片編號版面配置區 3"/>
          <p:cNvSpPr>
            <a:spLocks noGrp="1"/>
          </p:cNvSpPr>
          <p:nvPr>
            <p:ph type="sldNum" sz="quarter" idx="5"/>
          </p:nvPr>
        </p:nvSpPr>
        <p:spPr/>
        <p:txBody>
          <a:bodyPr/>
          <a:lstStyle/>
          <a:p>
            <a:fld id="{8FEBA6AF-04FA-4A19-8A91-1B807DBBA009}" type="slidenum">
              <a:rPr lang="zh-HK" altLang="en-US" smtClean="0"/>
              <a:pPr/>
              <a:t>1</a:t>
            </a:fld>
            <a:endParaRPr lang="zh-HK" altLang="en-US"/>
          </a:p>
        </p:txBody>
      </p:sp>
    </p:spTree>
    <p:extLst>
      <p:ext uri="{BB962C8B-B14F-4D97-AF65-F5344CB8AC3E}">
        <p14:creationId xmlns="" xmlns:p14="http://schemas.microsoft.com/office/powerpoint/2010/main" val="33249470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buFontTx/>
              <a:buNone/>
            </a:pPr>
            <a:endParaRPr lang="zh-HK" altLang="en-US" dirty="0"/>
          </a:p>
        </p:txBody>
      </p:sp>
      <p:sp>
        <p:nvSpPr>
          <p:cNvPr id="4" name="投影片編號版面配置區 3"/>
          <p:cNvSpPr>
            <a:spLocks noGrp="1"/>
          </p:cNvSpPr>
          <p:nvPr>
            <p:ph type="sldNum" sz="quarter" idx="5"/>
          </p:nvPr>
        </p:nvSpPr>
        <p:spPr/>
        <p:txBody>
          <a:bodyPr/>
          <a:lstStyle/>
          <a:p>
            <a:fld id="{8FEBA6AF-04FA-4A19-8A91-1B807DBBA009}" type="slidenum">
              <a:rPr lang="zh-HK" altLang="en-US" smtClean="0"/>
              <a:pPr/>
              <a:t>2</a:t>
            </a:fld>
            <a:endParaRPr lang="zh-HK" altLang="en-US"/>
          </a:p>
        </p:txBody>
      </p:sp>
    </p:spTree>
    <p:extLst>
      <p:ext uri="{BB962C8B-B14F-4D97-AF65-F5344CB8AC3E}">
        <p14:creationId xmlns="" xmlns:p14="http://schemas.microsoft.com/office/powerpoint/2010/main" val="33249470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HK" sz="1200" kern="1200" dirty="0">
                <a:solidFill>
                  <a:schemeClr val="tx1"/>
                </a:solidFill>
                <a:latin typeface="+mn-lt"/>
                <a:ea typeface="+mn-ea"/>
                <a:cs typeface="+mn-cs"/>
              </a:rPr>
              <a:t>Nespresso take the unusual step of innovating around the concept of single-serve coffee capsules in order to compete the traditional habit of coffee.</a:t>
            </a:r>
            <a:endParaRPr lang="zh-TW" altLang="en-US" sz="1200" kern="1200" dirty="0">
              <a:solidFill>
                <a:schemeClr val="tx1"/>
              </a:solidFill>
              <a:latin typeface="+mn-lt"/>
              <a:ea typeface="+mn-ea"/>
              <a:cs typeface="+mn-cs"/>
            </a:endParaRPr>
          </a:p>
          <a:p>
            <a:r>
              <a:rPr lang="en-US" altLang="zh-HK" sz="1200" kern="1200" dirty="0">
                <a:solidFill>
                  <a:schemeClr val="tx1"/>
                </a:solidFill>
                <a:latin typeface="+mn-lt"/>
                <a:ea typeface="+mn-ea"/>
                <a:cs typeface="+mn-cs"/>
              </a:rPr>
              <a:t> </a:t>
            </a:r>
            <a:endParaRPr lang="zh-TW" altLang="en-US" sz="1200" kern="1200" dirty="0">
              <a:solidFill>
                <a:schemeClr val="tx1"/>
              </a:solidFill>
              <a:latin typeface="+mn-lt"/>
              <a:ea typeface="+mn-ea"/>
              <a:cs typeface="+mn-cs"/>
            </a:endParaRPr>
          </a:p>
          <a:p>
            <a:r>
              <a:rPr lang="en-US" altLang="zh-HK" sz="1200" kern="1200" dirty="0">
                <a:solidFill>
                  <a:schemeClr val="tx1"/>
                </a:solidFill>
                <a:latin typeface="+mn-lt"/>
                <a:ea typeface="+mn-ea"/>
                <a:cs typeface="+mn-cs"/>
              </a:rPr>
              <a:t>This innovation-driven model differentiated itself from others by taking an unusual step of using and applying scientific knowledge and evidence to enhance a product's value. While herbal tea is a new field for Nespresso to enhance, therefore this product is fit to their current strategy as they make coffee into luxury-like experience.  </a:t>
            </a:r>
            <a:endParaRPr lang="zh-TW" altLang="en-US" sz="1200" kern="1200" dirty="0">
              <a:solidFill>
                <a:schemeClr val="tx1"/>
              </a:solidFill>
              <a:latin typeface="+mn-lt"/>
              <a:ea typeface="+mn-ea"/>
              <a:cs typeface="+mn-cs"/>
            </a:endParaRPr>
          </a:p>
          <a:p>
            <a:r>
              <a:rPr lang="en-US" altLang="zh-HK" sz="1200" kern="1200" dirty="0">
                <a:solidFill>
                  <a:schemeClr val="tx1"/>
                </a:solidFill>
                <a:latin typeface="+mn-lt"/>
                <a:ea typeface="+mn-ea"/>
                <a:cs typeface="+mn-cs"/>
              </a:rPr>
              <a:t> </a:t>
            </a:r>
            <a:endParaRPr lang="zh-TW" altLang="en-US" sz="1200" kern="1200" dirty="0">
              <a:solidFill>
                <a:schemeClr val="tx1"/>
              </a:solidFill>
              <a:latin typeface="+mn-lt"/>
              <a:ea typeface="+mn-ea"/>
              <a:cs typeface="+mn-cs"/>
            </a:endParaRPr>
          </a:p>
          <a:p>
            <a:r>
              <a:rPr lang="en-US" altLang="zh-HK" sz="1200" kern="1200" dirty="0">
                <a:solidFill>
                  <a:schemeClr val="tx1"/>
                </a:solidFill>
                <a:latin typeface="+mn-lt"/>
                <a:ea typeface="+mn-ea"/>
                <a:cs typeface="+mn-cs"/>
              </a:rPr>
              <a:t>With the existing strategy of Nespresso. “Outside Home Tea” offering home-like comfort in the exclusive boutiques.  Customers could enjoy their own </a:t>
            </a:r>
            <a:r>
              <a:rPr lang="en-US" altLang="zh-HK" sz="1200" kern="1200" dirty="0" err="1">
                <a:solidFill>
                  <a:schemeClr val="tx1"/>
                </a:solidFill>
                <a:latin typeface="+mn-lt"/>
                <a:ea typeface="+mn-ea"/>
                <a:cs typeface="+mn-cs"/>
              </a:rPr>
              <a:t>Decaffined</a:t>
            </a:r>
            <a:r>
              <a:rPr lang="en-US" altLang="zh-HK" sz="1200" kern="1200" dirty="0">
                <a:solidFill>
                  <a:schemeClr val="tx1"/>
                </a:solidFill>
                <a:latin typeface="+mn-lt"/>
                <a:ea typeface="+mn-ea"/>
                <a:cs typeface="+mn-cs"/>
              </a:rPr>
              <a:t> Herbal Tea Capsules using the Nespresso Machine everywhere e.g. club houses or private offices. It perceived as a luxury amenity to customer, also we can create brand image by using celebrities' brand equity such that customer can feel luxury-like experience while drinking </a:t>
            </a:r>
            <a:r>
              <a:rPr lang="en-US" altLang="zh-HK" sz="1200" kern="1200" dirty="0" err="1">
                <a:solidFill>
                  <a:schemeClr val="tx1"/>
                </a:solidFill>
                <a:latin typeface="+mn-lt"/>
                <a:ea typeface="+mn-ea"/>
                <a:cs typeface="+mn-cs"/>
              </a:rPr>
              <a:t>decaffe</a:t>
            </a:r>
            <a:r>
              <a:rPr lang="en-US" altLang="zh-HK" sz="1200" kern="1200" dirty="0">
                <a:solidFill>
                  <a:schemeClr val="tx1"/>
                </a:solidFill>
                <a:latin typeface="+mn-lt"/>
                <a:ea typeface="+mn-ea"/>
                <a:cs typeface="+mn-cs"/>
              </a:rPr>
              <a:t> herbal tea.</a:t>
            </a:r>
            <a:endParaRPr lang="zh-TW" altLang="en-US" sz="1200" kern="1200" dirty="0">
              <a:solidFill>
                <a:schemeClr val="tx1"/>
              </a:solidFill>
              <a:latin typeface="+mn-lt"/>
              <a:ea typeface="+mn-ea"/>
              <a:cs typeface="+mn-cs"/>
            </a:endParaRPr>
          </a:p>
          <a:p>
            <a:r>
              <a:rPr lang="en-US" altLang="zh-HK" sz="1200" kern="1200" dirty="0">
                <a:solidFill>
                  <a:schemeClr val="tx1"/>
                </a:solidFill>
                <a:latin typeface="+mn-lt"/>
                <a:ea typeface="+mn-ea"/>
                <a:cs typeface="+mn-cs"/>
              </a:rPr>
              <a:t> </a:t>
            </a:r>
            <a:endParaRPr lang="zh-TW" altLang="en-US" sz="1200" kern="1200" dirty="0">
              <a:solidFill>
                <a:schemeClr val="tx1"/>
              </a:solidFill>
              <a:latin typeface="+mn-lt"/>
              <a:ea typeface="+mn-ea"/>
              <a:cs typeface="+mn-cs"/>
            </a:endParaRPr>
          </a:p>
          <a:p>
            <a:r>
              <a:rPr lang="en-US" altLang="zh-HK" sz="1200" kern="1200" dirty="0">
                <a:solidFill>
                  <a:schemeClr val="tx1"/>
                </a:solidFill>
                <a:latin typeface="+mn-lt"/>
                <a:ea typeface="+mn-ea"/>
                <a:cs typeface="+mn-cs"/>
              </a:rPr>
              <a:t>Nespresso’s business model is linked around a unique market position, product consistency and unique value creation architecture. Nespresso innovated around its product and distribution channels. The capsule machine is a value-generating complementary product to gain high margins come from the sale of capsules. The revenue logic is the cross-selling of coffee accessories. The variety of capsules that suited coffee drinkers taste that is sold through channels that allow close proximity between Nespresso and its customers. Therefore we can promote tea capsules sold online through the Nespresso Club in order to create long-lasting consumer relationship</a:t>
            </a:r>
            <a:endParaRPr lang="zh-TW" altLang="en-US" sz="1200" kern="1200" dirty="0">
              <a:solidFill>
                <a:schemeClr val="tx1"/>
              </a:solidFill>
              <a:latin typeface="+mn-lt"/>
              <a:ea typeface="+mn-ea"/>
              <a:cs typeface="+mn-cs"/>
            </a:endParaRPr>
          </a:p>
          <a:p>
            <a:r>
              <a:rPr lang="en-US" altLang="zh-HK" sz="1200" kern="1200" dirty="0">
                <a:solidFill>
                  <a:schemeClr val="tx1"/>
                </a:solidFill>
                <a:latin typeface="+mn-lt"/>
                <a:ea typeface="+mn-ea"/>
                <a:cs typeface="+mn-cs"/>
              </a:rPr>
              <a:t> </a:t>
            </a:r>
            <a:endParaRPr lang="zh-TW" altLang="en-US" sz="1200" kern="1200" dirty="0">
              <a:solidFill>
                <a:schemeClr val="tx1"/>
              </a:solidFill>
              <a:latin typeface="+mn-lt"/>
              <a:ea typeface="+mn-ea"/>
              <a:cs typeface="+mn-cs"/>
            </a:endParaRPr>
          </a:p>
          <a:p>
            <a:r>
              <a:rPr lang="en-US" altLang="zh-HK" sz="1200" kern="1200" dirty="0">
                <a:solidFill>
                  <a:schemeClr val="tx1"/>
                </a:solidFill>
                <a:latin typeface="+mn-lt"/>
                <a:ea typeface="+mn-ea"/>
                <a:cs typeface="+mn-cs"/>
              </a:rPr>
              <a:t>Nespresso’s sustainability strategy helps farmers secure their livelihood such that ensure the quality of the production. To this point, we consider as planting tea or coffee bean have no contradiction, so that promoting tea capsule also fit into the existing strategy of the company.</a:t>
            </a:r>
            <a:endParaRPr lang="zh-TW" altLang="en-US" sz="1200" kern="1200">
              <a:solidFill>
                <a:schemeClr val="tx1"/>
              </a:solidFill>
              <a:latin typeface="+mn-lt"/>
              <a:ea typeface="+mn-ea"/>
              <a:cs typeface="+mn-cs"/>
            </a:endParaRPr>
          </a:p>
          <a:p>
            <a:pPr>
              <a:buFontTx/>
              <a:buNone/>
            </a:pPr>
            <a:endParaRPr lang="zh-HK" altLang="en-US" dirty="0"/>
          </a:p>
        </p:txBody>
      </p:sp>
      <p:sp>
        <p:nvSpPr>
          <p:cNvPr id="4" name="投影片編號版面配置區 3"/>
          <p:cNvSpPr>
            <a:spLocks noGrp="1"/>
          </p:cNvSpPr>
          <p:nvPr>
            <p:ph type="sldNum" sz="quarter" idx="5"/>
          </p:nvPr>
        </p:nvSpPr>
        <p:spPr/>
        <p:txBody>
          <a:bodyPr/>
          <a:lstStyle/>
          <a:p>
            <a:fld id="{8FEBA6AF-04FA-4A19-8A91-1B807DBBA009}" type="slidenum">
              <a:rPr lang="zh-HK" altLang="en-US" smtClean="0"/>
              <a:pPr/>
              <a:t>3</a:t>
            </a:fld>
            <a:endParaRPr lang="zh-HK" altLang="en-US"/>
          </a:p>
        </p:txBody>
      </p:sp>
    </p:spTree>
    <p:extLst>
      <p:ext uri="{BB962C8B-B14F-4D97-AF65-F5344CB8AC3E}">
        <p14:creationId xmlns="" xmlns:p14="http://schemas.microsoft.com/office/powerpoint/2010/main" val="3324947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TW" sz="1200" dirty="0">
                <a:solidFill>
                  <a:schemeClr val="accent1">
                    <a:lumMod val="60000"/>
                    <a:lumOff val="40000"/>
                  </a:schemeClr>
                </a:solidFill>
              </a:rPr>
              <a:t>According</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to</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the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market</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research,</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there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are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r</a:t>
            </a:r>
            <a:r>
              <a:rPr lang="en-US" altLang="zh-TW" sz="1200" dirty="0">
                <a:solidFill>
                  <a:schemeClr val="accent1">
                    <a:lumMod val="60000"/>
                    <a:lumOff val="40000"/>
                  </a:schemeClr>
                </a:solidFill>
              </a:rPr>
              <a:t>ising</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consumer</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demand</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for</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herbal</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tea</a:t>
            </a:r>
            <a:r>
              <a:rPr lang="zh-TW" altLang="en-US" sz="1200" baseline="0" dirty="0">
                <a:solidFill>
                  <a:schemeClr val="accent1">
                    <a:lumMod val="60000"/>
                    <a:lumOff val="40000"/>
                  </a:schemeClr>
                </a:solidFill>
              </a:rPr>
              <a:t> </a:t>
            </a:r>
            <a:r>
              <a:rPr lang="en-US" altLang="zh-TW" sz="1200" dirty="0">
                <a:solidFill>
                  <a:schemeClr val="accent1">
                    <a:lumMod val="60000"/>
                    <a:lumOff val="40000"/>
                  </a:schemeClr>
                </a:solidFill>
              </a:rPr>
              <a:t>coupled</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with</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growing</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health</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awareness</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among</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consumers</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are</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likely</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to</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drive</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the</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market</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for</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heathy</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beverage</a:t>
            </a:r>
            <a:r>
              <a:rPr lang="zh-TW" altLang="en-US" sz="1200" baseline="0" dirty="0">
                <a:solidFill>
                  <a:schemeClr val="accent1">
                    <a:lumMod val="60000"/>
                    <a:lumOff val="40000"/>
                  </a:schemeClr>
                </a:solidFill>
              </a:rPr>
              <a:t> </a:t>
            </a:r>
            <a:r>
              <a:rPr lang="en-US" altLang="zh-TW" sz="1200" dirty="0">
                <a:solidFill>
                  <a:schemeClr val="accent1">
                    <a:lumMod val="60000"/>
                    <a:lumOff val="40000"/>
                  </a:schemeClr>
                </a:solidFill>
              </a:rPr>
              <a:t>including</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the</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decaffeinated</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market.</a:t>
            </a:r>
            <a:r>
              <a:rPr lang="zh-TW" altLang="en-US" sz="1200" dirty="0">
                <a:solidFill>
                  <a:schemeClr val="accent1">
                    <a:lumMod val="60000"/>
                    <a:lumOff val="40000"/>
                  </a:schemeClr>
                </a:solidFill>
              </a:rPr>
              <a:t> </a:t>
            </a:r>
            <a:endParaRPr lang="en-US" altLang="zh-TW" sz="1200" dirty="0">
              <a:solidFill>
                <a:schemeClr val="accent1">
                  <a:lumMod val="60000"/>
                  <a:lumOff val="40000"/>
                </a:schemeClr>
              </a:solidFill>
            </a:endParaRPr>
          </a:p>
          <a:p>
            <a:endParaRPr lang="en-US" altLang="zh-TW" sz="1200" dirty="0">
              <a:solidFill>
                <a:schemeClr val="accent1">
                  <a:lumMod val="60000"/>
                  <a:lumOff val="40000"/>
                </a:schemeClr>
              </a:solidFill>
            </a:endParaRPr>
          </a:p>
          <a:p>
            <a:r>
              <a:rPr lang="en-US" altLang="zh-TW" sz="1200" dirty="0">
                <a:solidFill>
                  <a:schemeClr val="accent1">
                    <a:lumMod val="60000"/>
                    <a:lumOff val="40000"/>
                  </a:schemeClr>
                </a:solidFill>
              </a:rPr>
              <a:t>In</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the</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past</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year,</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there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was</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5%</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growth</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for</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Asia</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tea</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market,</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assuming</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there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will</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be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continuous</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growth</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for</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coming</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years.</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So,</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there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is</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potential</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market</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on</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herbal</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tea.</a:t>
            </a:r>
            <a:r>
              <a:rPr lang="zh-TW" altLang="en-US" sz="1200" baseline="0" dirty="0">
                <a:solidFill>
                  <a:schemeClr val="accent1">
                    <a:lumMod val="60000"/>
                    <a:lumOff val="40000"/>
                  </a:schemeClr>
                </a:solidFill>
              </a:rPr>
              <a:t> </a:t>
            </a:r>
            <a:endParaRPr lang="en-US" altLang="zh-TW" sz="1200" baseline="0" dirty="0">
              <a:solidFill>
                <a:schemeClr val="accent1">
                  <a:lumMod val="60000"/>
                  <a:lumOff val="40000"/>
                </a:schemeClr>
              </a:solidFill>
            </a:endParaRPr>
          </a:p>
          <a:p>
            <a:endParaRPr lang="en-US" altLang="zh-TW" sz="1200" baseline="0" dirty="0">
              <a:solidFill>
                <a:schemeClr val="accent1">
                  <a:lumMod val="60000"/>
                  <a:lumOff val="40000"/>
                </a:schemeClr>
              </a:solidFill>
            </a:endParaRPr>
          </a:p>
          <a:p>
            <a:r>
              <a:rPr lang="en-US" altLang="zh-TW" sz="1200" baseline="0" dirty="0">
                <a:solidFill>
                  <a:schemeClr val="accent1">
                    <a:lumMod val="60000"/>
                    <a:lumOff val="40000"/>
                  </a:schemeClr>
                </a:solidFill>
              </a:rPr>
              <a:t>Now,</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I’ll</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determine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the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STP</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for</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the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herbal</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tea</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market.</a:t>
            </a:r>
            <a:r>
              <a:rPr lang="zh-TW" altLang="en-US" sz="1200" baseline="0" dirty="0">
                <a:solidFill>
                  <a:schemeClr val="accent1">
                    <a:lumMod val="60000"/>
                    <a:lumOff val="40000"/>
                  </a:schemeClr>
                </a:solidFill>
              </a:rPr>
              <a:t> </a:t>
            </a:r>
            <a:endParaRPr lang="en-US" altLang="zh-TW" sz="1200" baseline="0" dirty="0">
              <a:solidFill>
                <a:schemeClr val="accent1">
                  <a:lumMod val="60000"/>
                  <a:lumOff val="40000"/>
                </a:schemeClr>
              </a:solidFill>
            </a:endParaRPr>
          </a:p>
          <a:p>
            <a:endParaRPr lang="en-US" altLang="zh-TW" sz="1200" baseline="0" dirty="0">
              <a:solidFill>
                <a:schemeClr val="accent1">
                  <a:lumMod val="60000"/>
                  <a:lumOff val="40000"/>
                </a:schemeClr>
              </a:solidFill>
            </a:endParaRPr>
          </a:p>
          <a:p>
            <a:r>
              <a:rPr lang="en-US" altLang="zh-TW" sz="1200" baseline="0" dirty="0">
                <a:solidFill>
                  <a:schemeClr val="accent1">
                    <a:lumMod val="60000"/>
                    <a:lumOff val="40000"/>
                  </a:schemeClr>
                </a:solidFill>
              </a:rPr>
              <a:t>For</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the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first</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step</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to</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branding,</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segmentation,</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which</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divided</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by</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4</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characteristics</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that</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are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demographic,</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such</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as</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gender,</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income,</a:t>
            </a:r>
            <a:r>
              <a:rPr lang="zh-TW" altLang="en-US" sz="1200" baseline="0" dirty="0">
                <a:solidFill>
                  <a:schemeClr val="accent1">
                    <a:lumMod val="60000"/>
                    <a:lumOff val="40000"/>
                  </a:schemeClr>
                </a:solidFill>
              </a:rPr>
              <a:t> </a:t>
            </a:r>
            <a:r>
              <a:rPr lang="en-US" altLang="zh-TW" sz="1200" baseline="0" dirty="0" err="1">
                <a:solidFill>
                  <a:schemeClr val="accent1">
                    <a:lumMod val="60000"/>
                    <a:lumOff val="40000"/>
                  </a:schemeClr>
                </a:solidFill>
              </a:rPr>
              <a:t>etc</a:t>
            </a:r>
            <a:r>
              <a:rPr lang="en-US" altLang="zh-TW" sz="1200" baseline="0" dirty="0">
                <a:solidFill>
                  <a:schemeClr val="accent1">
                    <a:lumMod val="60000"/>
                    <a:lumOff val="40000"/>
                  </a:schemeClr>
                </a:solidFill>
              </a:rPr>
              <a:t>,</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then,</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Behavioral</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such</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as</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benefits,</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loyalty</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status,</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etc.</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And</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the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third</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one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is</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psychographic</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which</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are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lifestyle,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values.</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The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last</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one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is</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geographic</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are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nations,</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states,</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etc.</a:t>
            </a:r>
            <a:r>
              <a:rPr lang="zh-TW" altLang="en-US" sz="1200" baseline="0" dirty="0">
                <a:solidFill>
                  <a:schemeClr val="accent1">
                    <a:lumMod val="60000"/>
                    <a:lumOff val="40000"/>
                  </a:schemeClr>
                </a:solidFill>
              </a:rPr>
              <a:t> </a:t>
            </a:r>
            <a:endParaRPr lang="en-US" altLang="zh-TW" sz="1200" baseline="0" dirty="0">
              <a:solidFill>
                <a:schemeClr val="accent1">
                  <a:lumMod val="60000"/>
                  <a:lumOff val="40000"/>
                </a:schemeClr>
              </a:solidFill>
            </a:endParaRPr>
          </a:p>
          <a:p>
            <a:r>
              <a:rPr lang="en-US" altLang="zh-TW" sz="1200" dirty="0">
                <a:solidFill>
                  <a:schemeClr val="accent1">
                    <a:lumMod val="60000"/>
                    <a:lumOff val="40000"/>
                  </a:schemeClr>
                </a:solidFill>
              </a:rPr>
              <a:t/>
            </a:r>
            <a:br>
              <a:rPr lang="en-US" altLang="zh-TW" sz="1200" dirty="0">
                <a:solidFill>
                  <a:schemeClr val="accent1">
                    <a:lumMod val="60000"/>
                    <a:lumOff val="40000"/>
                  </a:schemeClr>
                </a:solidFill>
              </a:rPr>
            </a:br>
            <a:r>
              <a:rPr lang="en-US" altLang="zh-TW" sz="1200" dirty="0">
                <a:solidFill>
                  <a:schemeClr val="accent1">
                    <a:lumMod val="60000"/>
                    <a:lumOff val="40000"/>
                  </a:schemeClr>
                </a:solidFill>
              </a:rPr>
              <a:t>For</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our</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new</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product,</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we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selected</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demographic</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and</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behavioral</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for</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herbal</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market.</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Firstly,</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middle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and</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high</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income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executives</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and</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professional</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in</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herbal</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tea</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market</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based</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on</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demographic,</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as</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they</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much</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easy</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to</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access</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the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coffee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machine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and</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willing</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to</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luxury</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product.</a:t>
            </a:r>
            <a:r>
              <a:rPr lang="zh-TW" altLang="en-US" sz="1200" baseline="0" dirty="0">
                <a:solidFill>
                  <a:schemeClr val="accent1">
                    <a:lumMod val="60000"/>
                    <a:lumOff val="40000"/>
                  </a:schemeClr>
                </a:solidFill>
              </a:rPr>
              <a:t> </a:t>
            </a:r>
            <a:endParaRPr lang="en-US" altLang="zh-TW" sz="1200" baseline="0" dirty="0">
              <a:solidFill>
                <a:schemeClr val="accent1">
                  <a:lumMod val="60000"/>
                  <a:lumOff val="40000"/>
                </a:schemeClr>
              </a:solidFill>
            </a:endParaRPr>
          </a:p>
          <a:p>
            <a:r>
              <a:rPr lang="en-US" altLang="zh-TW" sz="1200" baseline="0" dirty="0">
                <a:solidFill>
                  <a:schemeClr val="accent1">
                    <a:lumMod val="60000"/>
                    <a:lumOff val="40000"/>
                  </a:schemeClr>
                </a:solidFill>
              </a:rPr>
              <a:t>Since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the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new</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product</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can</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be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offered</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the</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benefits</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such</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as</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healthy</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and</a:t>
            </a:r>
            <a:r>
              <a:rPr lang="zh-TW" altLang="en-US" sz="1200" baseline="0" dirty="0">
                <a:solidFill>
                  <a:schemeClr val="accent1">
                    <a:lumMod val="60000"/>
                    <a:lumOff val="40000"/>
                  </a:schemeClr>
                </a:solidFill>
              </a:rPr>
              <a:t> </a:t>
            </a:r>
            <a:r>
              <a:rPr lang="en-US" altLang="zh-TW" sz="1200" baseline="0" dirty="0">
                <a:solidFill>
                  <a:schemeClr val="accent1">
                    <a:lumMod val="60000"/>
                    <a:lumOff val="40000"/>
                  </a:schemeClr>
                </a:solidFill>
              </a:rPr>
              <a:t>relax.</a:t>
            </a:r>
            <a:r>
              <a:rPr lang="zh-TW" altLang="en-US" sz="1200" baseline="0" dirty="0">
                <a:solidFill>
                  <a:schemeClr val="accent1">
                    <a:lumMod val="60000"/>
                    <a:lumOff val="40000"/>
                  </a:schemeClr>
                </a:solidFill>
              </a:rPr>
              <a:t> </a:t>
            </a:r>
            <a:endParaRPr lang="en-US" altLang="zh-TW" sz="1200" baseline="0" dirty="0">
              <a:solidFill>
                <a:schemeClr val="accent1">
                  <a:lumMod val="60000"/>
                  <a:lumOff val="40000"/>
                </a:schemeClr>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a:t>For</a:t>
            </a:r>
            <a:r>
              <a:rPr lang="zh-TW" altLang="en-US" dirty="0"/>
              <a:t> </a:t>
            </a:r>
            <a:r>
              <a:rPr lang="en-US" altLang="zh-TW" dirty="0"/>
              <a:t>the</a:t>
            </a:r>
            <a:r>
              <a:rPr lang="zh-TW" altLang="en-US" dirty="0"/>
              <a:t> </a:t>
            </a:r>
            <a:r>
              <a:rPr lang="en-US" altLang="zh-TW" dirty="0"/>
              <a:t>loyal</a:t>
            </a:r>
            <a:r>
              <a:rPr lang="en-US" altLang="zh-TW" baseline="0" dirty="0"/>
              <a:t>ty</a:t>
            </a:r>
            <a:r>
              <a:rPr lang="zh-TW" altLang="en-US" baseline="0" dirty="0"/>
              <a:t> </a:t>
            </a:r>
            <a:r>
              <a:rPr lang="en-US" altLang="zh-TW" baseline="0" dirty="0"/>
              <a:t>status,</a:t>
            </a:r>
            <a:r>
              <a:rPr lang="zh-TW" altLang="en-US" baseline="0" dirty="0"/>
              <a:t> </a:t>
            </a:r>
            <a:r>
              <a:rPr lang="en-US" altLang="zh-TW" baseline="0" dirty="0"/>
              <a:t>o</a:t>
            </a:r>
            <a:r>
              <a:rPr lang="en-US" altLang="zh-TW" dirty="0"/>
              <a:t>nce</a:t>
            </a:r>
            <a:r>
              <a:rPr lang="zh-TW" altLang="en-US" dirty="0"/>
              <a:t> </a:t>
            </a:r>
            <a:r>
              <a:rPr lang="en-US" altLang="zh-TW" dirty="0"/>
              <a:t>they</a:t>
            </a:r>
            <a:r>
              <a:rPr lang="zh-TW" altLang="en-US" dirty="0"/>
              <a:t> </a:t>
            </a:r>
            <a:r>
              <a:rPr lang="en-US" altLang="zh-TW" dirty="0"/>
              <a:t>build</a:t>
            </a:r>
            <a:r>
              <a:rPr lang="zh-TW" altLang="en-US" dirty="0"/>
              <a:t> </a:t>
            </a:r>
            <a:r>
              <a:rPr lang="en-US" altLang="zh-TW" dirty="0"/>
              <a:t>the</a:t>
            </a:r>
            <a:r>
              <a:rPr lang="zh-TW" altLang="en-US" dirty="0"/>
              <a:t> </a:t>
            </a:r>
            <a:r>
              <a:rPr lang="en-US" altLang="zh-TW" dirty="0"/>
              <a:t>trust,</a:t>
            </a:r>
            <a:r>
              <a:rPr lang="zh-TW" altLang="en-US" baseline="0" dirty="0"/>
              <a:t> </a:t>
            </a:r>
            <a:r>
              <a:rPr lang="en-US" altLang="zh-TW" baseline="0" dirty="0"/>
              <a:t>they</a:t>
            </a:r>
            <a:r>
              <a:rPr lang="zh-TW" altLang="en-US" baseline="0" dirty="0"/>
              <a:t> </a:t>
            </a:r>
            <a:r>
              <a:rPr lang="en-US" altLang="zh-TW" baseline="0" dirty="0"/>
              <a:t>will</a:t>
            </a:r>
            <a:r>
              <a:rPr lang="zh-TW" altLang="en-US" baseline="0" dirty="0"/>
              <a:t> </a:t>
            </a:r>
            <a:r>
              <a:rPr lang="en-US" altLang="zh-TW" baseline="0" dirty="0"/>
              <a:t>be</a:t>
            </a:r>
            <a:r>
              <a:rPr lang="zh-TW" altLang="en-US" baseline="0" dirty="0"/>
              <a:t> </a:t>
            </a:r>
            <a:r>
              <a:rPr lang="en-US" altLang="zh-TW" baseline="0" dirty="0"/>
              <a:t>a</a:t>
            </a:r>
            <a:r>
              <a:rPr lang="zh-TW" altLang="en-US" baseline="0" dirty="0"/>
              <a:t> </a:t>
            </a:r>
            <a:r>
              <a:rPr lang="en-US" altLang="zh-TW" baseline="0" dirty="0"/>
              <a:t>strong</a:t>
            </a:r>
            <a:r>
              <a:rPr lang="zh-TW" altLang="en-US" baseline="0" dirty="0"/>
              <a:t> </a:t>
            </a:r>
            <a:r>
              <a:rPr lang="en-US" altLang="zh-TW" baseline="0" dirty="0"/>
              <a:t>loyalty</a:t>
            </a:r>
            <a:r>
              <a:rPr lang="zh-TW" altLang="en-US" baseline="0" dirty="0"/>
              <a:t> </a:t>
            </a:r>
            <a:r>
              <a:rPr lang="en-US" altLang="zh-TW" baseline="0" dirty="0"/>
              <a:t>for</a:t>
            </a:r>
            <a:r>
              <a:rPr lang="zh-TW" altLang="en-US" baseline="0" dirty="0"/>
              <a:t> </a:t>
            </a:r>
            <a:r>
              <a:rPr lang="en-US" altLang="zh-TW" baseline="0" dirty="0"/>
              <a:t>the</a:t>
            </a:r>
            <a:r>
              <a:rPr lang="zh-TW" altLang="en-US" baseline="0" dirty="0"/>
              <a:t> </a:t>
            </a:r>
            <a:r>
              <a:rPr lang="en-US" altLang="zh-TW" baseline="0" dirty="0"/>
              <a:t>brand,</a:t>
            </a:r>
            <a:r>
              <a:rPr lang="zh-TW" altLang="en-US" baseline="0" dirty="0"/>
              <a:t> </a:t>
            </a:r>
            <a:r>
              <a:rPr lang="en-US" altLang="zh-TW" baseline="0" dirty="0"/>
              <a:t>that</a:t>
            </a:r>
            <a:r>
              <a:rPr lang="zh-TW" altLang="en-US" baseline="0" dirty="0"/>
              <a:t> </a:t>
            </a:r>
            <a:r>
              <a:rPr lang="en-US" altLang="zh-TW" baseline="0" dirty="0"/>
              <a:t>can</a:t>
            </a:r>
            <a:r>
              <a:rPr lang="zh-TW" altLang="en-US" baseline="0" dirty="0"/>
              <a:t> </a:t>
            </a:r>
            <a:r>
              <a:rPr lang="en-US" altLang="zh-TW" baseline="0" dirty="0"/>
              <a:t>be</a:t>
            </a:r>
            <a:r>
              <a:rPr lang="zh-TW" altLang="en-US" baseline="0" dirty="0"/>
              <a:t> </a:t>
            </a:r>
            <a:r>
              <a:rPr lang="en-US" altLang="zh-TW" baseline="0" dirty="0"/>
              <a:t>maintained</a:t>
            </a:r>
            <a:r>
              <a:rPr lang="zh-TW" altLang="en-US" baseline="0" dirty="0"/>
              <a:t> </a:t>
            </a:r>
            <a:r>
              <a:rPr lang="en-US" altLang="zh-TW" baseline="0" dirty="0"/>
              <a:t>a</a:t>
            </a:r>
            <a:r>
              <a:rPr lang="zh-TW" altLang="en-US" baseline="0" dirty="0"/>
              <a:t> </a:t>
            </a:r>
            <a:r>
              <a:rPr lang="en-US" altLang="zh-TW" baseline="0" dirty="0"/>
              <a:t>long</a:t>
            </a:r>
            <a:r>
              <a:rPr lang="zh-TW" altLang="en-US" baseline="0" dirty="0"/>
              <a:t> </a:t>
            </a:r>
            <a:r>
              <a:rPr lang="en-US" altLang="zh-TW" baseline="0" dirty="0"/>
              <a:t>term</a:t>
            </a:r>
            <a:r>
              <a:rPr lang="zh-TW" altLang="en-US" baseline="0" dirty="0"/>
              <a:t> </a:t>
            </a:r>
            <a:r>
              <a:rPr lang="en-US" altLang="zh-TW" baseline="0" dirty="0"/>
              <a:t>relationship</a:t>
            </a:r>
            <a:r>
              <a:rPr lang="zh-TW" altLang="en-US" baseline="0" dirty="0"/>
              <a:t> </a:t>
            </a:r>
            <a:r>
              <a:rPr lang="en-US" altLang="zh-TW" baseline="0" dirty="0"/>
              <a:t>that</a:t>
            </a:r>
            <a:r>
              <a:rPr lang="zh-TW" altLang="en-US" baseline="0" dirty="0"/>
              <a:t> </a:t>
            </a:r>
            <a:r>
              <a:rPr lang="en-US" altLang="zh-TW" baseline="0" dirty="0"/>
              <a:t>consist</a:t>
            </a:r>
            <a:r>
              <a:rPr lang="zh-TW" altLang="en-US" baseline="0" dirty="0"/>
              <a:t> </a:t>
            </a:r>
            <a:r>
              <a:rPr lang="en-US" altLang="zh-TW" baseline="0" dirty="0"/>
              <a:t>with</a:t>
            </a:r>
            <a:r>
              <a:rPr lang="zh-TW" altLang="en-US" baseline="0" dirty="0"/>
              <a:t> </a:t>
            </a:r>
            <a:r>
              <a:rPr lang="en-US" altLang="zh-TW" baseline="0" dirty="0"/>
              <a:t>our</a:t>
            </a:r>
            <a:r>
              <a:rPr lang="zh-TW" altLang="en-US" baseline="0" dirty="0"/>
              <a:t> </a:t>
            </a:r>
            <a:r>
              <a:rPr lang="en-US" altLang="zh-TW" baseline="0" dirty="0"/>
              <a:t>strategy.</a:t>
            </a:r>
            <a:r>
              <a:rPr lang="zh-TW" altLang="en-US" baseline="0" dirty="0"/>
              <a:t> </a:t>
            </a:r>
            <a:endParaRPr lang="en-US" altLang="zh-HK" sz="1200" dirty="0">
              <a:solidFill>
                <a:schemeClr val="accent1">
                  <a:lumMod val="60000"/>
                  <a:lumOff val="40000"/>
                </a:schemeClr>
              </a:solidFill>
            </a:endParaRPr>
          </a:p>
          <a:p>
            <a:r>
              <a:rPr lang="en-US" altLang="zh-HK" sz="1200" dirty="0">
                <a:solidFill>
                  <a:schemeClr val="accent1">
                    <a:lumMod val="60000"/>
                    <a:lumOff val="40000"/>
                  </a:schemeClr>
                </a:solidFill>
              </a:rPr>
              <a:t/>
            </a:r>
            <a:br>
              <a:rPr lang="en-US" altLang="zh-HK" sz="1200" dirty="0">
                <a:solidFill>
                  <a:schemeClr val="accent1">
                    <a:lumMod val="60000"/>
                    <a:lumOff val="40000"/>
                  </a:schemeClr>
                </a:solidFill>
              </a:rPr>
            </a:br>
            <a:endParaRPr lang="en-US" altLang="zh-TW" dirty="0"/>
          </a:p>
        </p:txBody>
      </p:sp>
      <p:sp>
        <p:nvSpPr>
          <p:cNvPr id="4" name="Slide Number Placeholder 3"/>
          <p:cNvSpPr>
            <a:spLocks noGrp="1"/>
          </p:cNvSpPr>
          <p:nvPr>
            <p:ph type="sldNum" sz="quarter" idx="10"/>
          </p:nvPr>
        </p:nvSpPr>
        <p:spPr/>
        <p:txBody>
          <a:bodyPr/>
          <a:lstStyle/>
          <a:p>
            <a:fld id="{8FEBA6AF-04FA-4A19-8A91-1B807DBBA009}" type="slidenum">
              <a:rPr lang="zh-HK" altLang="en-US" smtClean="0"/>
              <a:pPr/>
              <a:t>4</a:t>
            </a:fld>
            <a:endParaRPr lang="zh-HK" altLang="en-US"/>
          </a:p>
        </p:txBody>
      </p:sp>
    </p:spTree>
    <p:extLst>
      <p:ext uri="{BB962C8B-B14F-4D97-AF65-F5344CB8AC3E}">
        <p14:creationId xmlns="" xmlns:p14="http://schemas.microsoft.com/office/powerpoint/2010/main" val="8160735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TW" sz="4000" dirty="0">
                <a:solidFill>
                  <a:schemeClr val="tx1"/>
                </a:solidFill>
              </a:rPr>
              <a:t>After</a:t>
            </a:r>
            <a:r>
              <a:rPr lang="zh-TW" altLang="en-US" sz="4000" dirty="0">
                <a:solidFill>
                  <a:schemeClr val="tx1"/>
                </a:solidFill>
              </a:rPr>
              <a:t> </a:t>
            </a:r>
            <a:r>
              <a:rPr lang="en-US" altLang="zh-TW" sz="4000" dirty="0">
                <a:solidFill>
                  <a:schemeClr val="tx1"/>
                </a:solidFill>
              </a:rPr>
              <a:t>that,</a:t>
            </a:r>
            <a:r>
              <a:rPr lang="zh-TW" altLang="en-US" sz="4000" dirty="0">
                <a:solidFill>
                  <a:schemeClr val="tx1"/>
                </a:solidFill>
              </a:rPr>
              <a:t> </a:t>
            </a:r>
            <a:r>
              <a:rPr lang="en-US" altLang="zh-TW" sz="4000" dirty="0">
                <a:solidFill>
                  <a:schemeClr val="tx1"/>
                </a:solidFill>
              </a:rPr>
              <a:t>I</a:t>
            </a:r>
            <a:r>
              <a:rPr lang="zh-TW" altLang="en-US" sz="4000" baseline="0" dirty="0">
                <a:solidFill>
                  <a:schemeClr val="tx1"/>
                </a:solidFill>
              </a:rPr>
              <a:t> </a:t>
            </a:r>
            <a:r>
              <a:rPr lang="en-US" altLang="zh-TW" sz="4000" baseline="0" dirty="0">
                <a:solidFill>
                  <a:schemeClr val="tx1"/>
                </a:solidFill>
              </a:rPr>
              <a:t>would</a:t>
            </a:r>
            <a:r>
              <a:rPr lang="zh-TW" altLang="en-US" sz="4000" baseline="0" dirty="0">
                <a:solidFill>
                  <a:schemeClr val="tx1"/>
                </a:solidFill>
              </a:rPr>
              <a:t> </a:t>
            </a:r>
            <a:r>
              <a:rPr lang="en-US" altLang="zh-TW" sz="4000" baseline="0" dirty="0">
                <a:solidFill>
                  <a:schemeClr val="tx1"/>
                </a:solidFill>
              </a:rPr>
              <a:t>like</a:t>
            </a:r>
            <a:r>
              <a:rPr lang="zh-TW" altLang="en-US" sz="4000" baseline="0" dirty="0">
                <a:solidFill>
                  <a:schemeClr val="tx1"/>
                </a:solidFill>
              </a:rPr>
              <a:t> </a:t>
            </a:r>
            <a:r>
              <a:rPr lang="en-US" altLang="zh-TW" sz="4000" baseline="0" dirty="0">
                <a:solidFill>
                  <a:schemeClr val="tx1"/>
                </a:solidFill>
              </a:rPr>
              <a:t>to</a:t>
            </a:r>
            <a:r>
              <a:rPr lang="zh-TW" altLang="en-US" sz="4000" baseline="0" dirty="0">
                <a:solidFill>
                  <a:schemeClr val="tx1"/>
                </a:solidFill>
              </a:rPr>
              <a:t> </a:t>
            </a:r>
            <a:r>
              <a:rPr lang="en-US" altLang="zh-TW" sz="4000" baseline="0" dirty="0">
                <a:solidFill>
                  <a:schemeClr val="tx1"/>
                </a:solidFill>
              </a:rPr>
              <a:t>define</a:t>
            </a:r>
            <a:r>
              <a:rPr lang="zh-TW" altLang="en-US" sz="4000" baseline="0" dirty="0">
                <a:solidFill>
                  <a:schemeClr val="tx1"/>
                </a:solidFill>
              </a:rPr>
              <a:t> </a:t>
            </a:r>
            <a:r>
              <a:rPr lang="en-US" altLang="zh-TW" sz="4000" baseline="0" dirty="0">
                <a:solidFill>
                  <a:schemeClr val="tx1"/>
                </a:solidFill>
              </a:rPr>
              <a:t>the</a:t>
            </a:r>
            <a:r>
              <a:rPr lang="zh-TW" altLang="en-US" sz="4000" baseline="0" dirty="0">
                <a:solidFill>
                  <a:schemeClr val="tx1"/>
                </a:solidFill>
              </a:rPr>
              <a:t> </a:t>
            </a:r>
            <a:r>
              <a:rPr lang="en-US" altLang="zh-TW" sz="4000" baseline="0" dirty="0">
                <a:solidFill>
                  <a:schemeClr val="tx1"/>
                </a:solidFill>
              </a:rPr>
              <a:t>second</a:t>
            </a:r>
            <a:r>
              <a:rPr lang="zh-TW" altLang="en-US" sz="4000" baseline="0" dirty="0">
                <a:solidFill>
                  <a:schemeClr val="tx1"/>
                </a:solidFill>
              </a:rPr>
              <a:t> </a:t>
            </a:r>
            <a:r>
              <a:rPr lang="en-US" altLang="zh-TW" sz="4000" baseline="0" dirty="0">
                <a:solidFill>
                  <a:schemeClr val="tx1"/>
                </a:solidFill>
              </a:rPr>
              <a:t>step</a:t>
            </a:r>
            <a:r>
              <a:rPr lang="zh-TW" altLang="en-US" sz="4000" baseline="0" dirty="0">
                <a:solidFill>
                  <a:schemeClr val="tx1"/>
                </a:solidFill>
              </a:rPr>
              <a:t> </a:t>
            </a:r>
            <a:r>
              <a:rPr lang="en-US" altLang="zh-TW" sz="4000" baseline="0" dirty="0">
                <a:solidFill>
                  <a:schemeClr val="tx1"/>
                </a:solidFill>
              </a:rPr>
              <a:t>of</a:t>
            </a:r>
            <a:r>
              <a:rPr lang="zh-TW" altLang="en-US" sz="4000" baseline="0" dirty="0">
                <a:solidFill>
                  <a:schemeClr val="tx1"/>
                </a:solidFill>
              </a:rPr>
              <a:t> </a:t>
            </a:r>
            <a:r>
              <a:rPr lang="en-US" altLang="zh-TW" sz="4000" baseline="0" dirty="0">
                <a:solidFill>
                  <a:schemeClr val="tx1"/>
                </a:solidFill>
              </a:rPr>
              <a:t>branding,</a:t>
            </a:r>
            <a:r>
              <a:rPr lang="zh-TW" altLang="en-US" sz="4000" baseline="0" dirty="0">
                <a:solidFill>
                  <a:schemeClr val="tx1"/>
                </a:solidFill>
              </a:rPr>
              <a:t> </a:t>
            </a:r>
            <a:r>
              <a:rPr lang="en-US" altLang="zh-TW" sz="4000" baseline="0" dirty="0">
                <a:solidFill>
                  <a:schemeClr val="tx1"/>
                </a:solidFill>
              </a:rPr>
              <a:t>targeting.</a:t>
            </a:r>
            <a:r>
              <a:rPr lang="zh-TW" altLang="en-US" sz="4000" baseline="0" dirty="0">
                <a:solidFill>
                  <a:schemeClr val="tx1"/>
                </a:solidFill>
              </a:rPr>
              <a:t> </a:t>
            </a:r>
            <a:r>
              <a:rPr lang="en-US" altLang="zh-TW" sz="4000" baseline="0" dirty="0">
                <a:solidFill>
                  <a:schemeClr val="tx1"/>
                </a:solidFill>
              </a:rPr>
              <a:t>That</a:t>
            </a:r>
            <a:r>
              <a:rPr lang="zh-TW" altLang="en-US" sz="4000" baseline="0" dirty="0">
                <a:solidFill>
                  <a:schemeClr val="tx1"/>
                </a:solidFill>
              </a:rPr>
              <a:t> </a:t>
            </a:r>
            <a:r>
              <a:rPr lang="en-US" altLang="zh-TW" sz="4000" baseline="0" dirty="0">
                <a:solidFill>
                  <a:schemeClr val="tx1"/>
                </a:solidFill>
              </a:rPr>
              <a:t>mean,</a:t>
            </a:r>
            <a:r>
              <a:rPr lang="zh-TW" altLang="en-US" sz="4000" baseline="0" dirty="0">
                <a:solidFill>
                  <a:schemeClr val="tx1"/>
                </a:solidFill>
              </a:rPr>
              <a:t> </a:t>
            </a:r>
            <a:r>
              <a:rPr lang="en-US" altLang="zh-TW" sz="4000" baseline="0" dirty="0">
                <a:solidFill>
                  <a:schemeClr val="tx1"/>
                </a:solidFill>
              </a:rPr>
              <a:t>define</a:t>
            </a:r>
            <a:r>
              <a:rPr lang="zh-TW" altLang="en-US" sz="4000" baseline="0" dirty="0">
                <a:solidFill>
                  <a:schemeClr val="tx1"/>
                </a:solidFill>
              </a:rPr>
              <a:t> </a:t>
            </a:r>
            <a:r>
              <a:rPr lang="en-US" altLang="zh-TW" sz="4000" baseline="0" dirty="0">
                <a:solidFill>
                  <a:schemeClr val="tx1"/>
                </a:solidFill>
              </a:rPr>
              <a:t>as</a:t>
            </a:r>
            <a:r>
              <a:rPr lang="zh-TW" altLang="en-US" sz="4000" baseline="0" dirty="0">
                <a:solidFill>
                  <a:schemeClr val="tx1"/>
                </a:solidFill>
              </a:rPr>
              <a:t> </a:t>
            </a:r>
            <a:r>
              <a:rPr lang="en-US" altLang="zh-TW" sz="4000" baseline="0" dirty="0">
                <a:solidFill>
                  <a:schemeClr val="tx1"/>
                </a:solidFill>
              </a:rPr>
              <a:t>process</a:t>
            </a:r>
            <a:r>
              <a:rPr lang="zh-TW" altLang="en-US" sz="4000" baseline="0" dirty="0">
                <a:solidFill>
                  <a:schemeClr val="tx1"/>
                </a:solidFill>
              </a:rPr>
              <a:t> </a:t>
            </a:r>
            <a:r>
              <a:rPr lang="en-US" altLang="zh-TW" sz="4000" baseline="0" dirty="0">
                <a:solidFill>
                  <a:schemeClr val="tx1"/>
                </a:solidFill>
              </a:rPr>
              <a:t>involves</a:t>
            </a:r>
            <a:r>
              <a:rPr lang="zh-TW" altLang="en-US" sz="4000" baseline="0" dirty="0">
                <a:solidFill>
                  <a:schemeClr val="tx1"/>
                </a:solidFill>
              </a:rPr>
              <a:t> </a:t>
            </a:r>
            <a:r>
              <a:rPr lang="en-US" altLang="zh-TW" sz="4000" baseline="0" dirty="0">
                <a:solidFill>
                  <a:schemeClr val="tx1"/>
                </a:solidFill>
              </a:rPr>
              <a:t>balancing</a:t>
            </a:r>
            <a:r>
              <a:rPr lang="zh-TW" altLang="en-US" sz="4000" baseline="0" dirty="0">
                <a:solidFill>
                  <a:schemeClr val="tx1"/>
                </a:solidFill>
              </a:rPr>
              <a:t> </a:t>
            </a:r>
            <a:r>
              <a:rPr lang="en-US" altLang="zh-TW" sz="4000" baseline="0" dirty="0">
                <a:solidFill>
                  <a:schemeClr val="tx1"/>
                </a:solidFill>
              </a:rPr>
              <a:t>the</a:t>
            </a:r>
            <a:r>
              <a:rPr lang="zh-TW" altLang="en-US" sz="4000" baseline="0" dirty="0">
                <a:solidFill>
                  <a:schemeClr val="tx1"/>
                </a:solidFill>
              </a:rPr>
              <a:t> </a:t>
            </a:r>
            <a:r>
              <a:rPr lang="en-US" altLang="zh-TW" sz="4000" baseline="0" dirty="0">
                <a:solidFill>
                  <a:schemeClr val="tx1"/>
                </a:solidFill>
              </a:rPr>
              <a:t>attractiveness</a:t>
            </a:r>
            <a:r>
              <a:rPr lang="zh-TW" altLang="en-US" sz="4000" baseline="0" dirty="0">
                <a:solidFill>
                  <a:schemeClr val="tx1"/>
                </a:solidFill>
              </a:rPr>
              <a:t> </a:t>
            </a:r>
            <a:r>
              <a:rPr lang="en-US" altLang="zh-TW" sz="4000" baseline="0" dirty="0">
                <a:solidFill>
                  <a:schemeClr val="tx1"/>
                </a:solidFill>
              </a:rPr>
              <a:t>of</a:t>
            </a:r>
            <a:r>
              <a:rPr lang="zh-TW" altLang="en-US" sz="4000" baseline="0" dirty="0">
                <a:solidFill>
                  <a:schemeClr val="tx1"/>
                </a:solidFill>
              </a:rPr>
              <a:t> </a:t>
            </a:r>
            <a:r>
              <a:rPr lang="en-US" altLang="zh-TW" sz="4000" baseline="0" dirty="0">
                <a:solidFill>
                  <a:schemeClr val="tx1"/>
                </a:solidFill>
              </a:rPr>
              <a:t>segment</a:t>
            </a:r>
            <a:r>
              <a:rPr lang="zh-TW" altLang="en-US" sz="4000" baseline="0" dirty="0">
                <a:solidFill>
                  <a:schemeClr val="tx1"/>
                </a:solidFill>
              </a:rPr>
              <a:t> </a:t>
            </a:r>
            <a:r>
              <a:rPr lang="en-US" altLang="zh-TW" sz="4000" baseline="0" dirty="0">
                <a:solidFill>
                  <a:schemeClr val="tx1"/>
                </a:solidFill>
              </a:rPr>
              <a:t>opportunities</a:t>
            </a:r>
            <a:r>
              <a:rPr lang="zh-TW" altLang="en-US" sz="4000" baseline="0" dirty="0">
                <a:solidFill>
                  <a:schemeClr val="tx1"/>
                </a:solidFill>
              </a:rPr>
              <a:t> </a:t>
            </a:r>
            <a:r>
              <a:rPr lang="en-US" altLang="zh-TW" sz="4000" baseline="0" dirty="0">
                <a:solidFill>
                  <a:schemeClr val="tx1"/>
                </a:solidFill>
              </a:rPr>
              <a:t>and</a:t>
            </a:r>
            <a:r>
              <a:rPr lang="zh-TW" altLang="en-US" sz="4000" baseline="0" dirty="0">
                <a:solidFill>
                  <a:schemeClr val="tx1"/>
                </a:solidFill>
              </a:rPr>
              <a:t> </a:t>
            </a:r>
            <a:r>
              <a:rPr lang="en-US" altLang="zh-TW" sz="4000" baseline="0" dirty="0">
                <a:solidFill>
                  <a:schemeClr val="tx1"/>
                </a:solidFill>
              </a:rPr>
              <a:t>the</a:t>
            </a:r>
            <a:r>
              <a:rPr lang="zh-TW" altLang="en-US" sz="4000" baseline="0" dirty="0">
                <a:solidFill>
                  <a:schemeClr val="tx1"/>
                </a:solidFill>
              </a:rPr>
              <a:t> </a:t>
            </a:r>
            <a:r>
              <a:rPr lang="en-US" altLang="zh-TW" sz="4000" baseline="0" dirty="0">
                <a:solidFill>
                  <a:schemeClr val="tx1"/>
                </a:solidFill>
              </a:rPr>
              <a:t>organization‘s</a:t>
            </a:r>
            <a:r>
              <a:rPr lang="zh-TW" altLang="en-US" sz="4000" baseline="0" dirty="0">
                <a:solidFill>
                  <a:schemeClr val="tx1"/>
                </a:solidFill>
              </a:rPr>
              <a:t> </a:t>
            </a:r>
            <a:r>
              <a:rPr lang="en-US" altLang="zh-TW" sz="4000" baseline="0" dirty="0">
                <a:solidFill>
                  <a:schemeClr val="tx1"/>
                </a:solidFill>
              </a:rPr>
              <a:t>capabilities.</a:t>
            </a:r>
            <a:r>
              <a:rPr lang="zh-TW" altLang="en-US" sz="4000" baseline="0" dirty="0">
                <a:solidFill>
                  <a:schemeClr val="tx1"/>
                </a:solidFill>
              </a:rPr>
              <a:t> </a:t>
            </a:r>
            <a:endParaRPr lang="en-US" altLang="zh-TW" sz="4000" baseline="0" dirty="0">
              <a:solidFill>
                <a:schemeClr val="tx1"/>
              </a:solidFill>
            </a:endParaRPr>
          </a:p>
          <a:p>
            <a:endParaRPr lang="en-US" altLang="zh-TW" sz="4000" baseline="0" dirty="0">
              <a:solidFill>
                <a:schemeClr val="tx1"/>
              </a:solidFill>
            </a:endParaRPr>
          </a:p>
          <a:p>
            <a:r>
              <a:rPr lang="en-US" altLang="zh-TW" sz="4000" baseline="0" dirty="0">
                <a:solidFill>
                  <a:schemeClr val="tx1"/>
                </a:solidFill>
              </a:rPr>
              <a:t>Targeting</a:t>
            </a:r>
            <a:r>
              <a:rPr lang="zh-TW" altLang="en-US" sz="4000" baseline="0" dirty="0">
                <a:solidFill>
                  <a:schemeClr val="tx1"/>
                </a:solidFill>
              </a:rPr>
              <a:t> </a:t>
            </a:r>
            <a:r>
              <a:rPr lang="en-US" altLang="zh-TW" sz="4000" baseline="0" dirty="0">
                <a:solidFill>
                  <a:schemeClr val="tx1"/>
                </a:solidFill>
              </a:rPr>
              <a:t>is</a:t>
            </a:r>
            <a:r>
              <a:rPr lang="zh-TW" altLang="en-US" sz="4000" baseline="0" dirty="0">
                <a:solidFill>
                  <a:schemeClr val="tx1"/>
                </a:solidFill>
              </a:rPr>
              <a:t> </a:t>
            </a:r>
            <a:r>
              <a:rPr lang="en-US" altLang="zh-TW" sz="4000" baseline="0" dirty="0">
                <a:solidFill>
                  <a:schemeClr val="tx1"/>
                </a:solidFill>
              </a:rPr>
              <a:t>capable</a:t>
            </a:r>
            <a:r>
              <a:rPr lang="zh-TW" altLang="en-US" sz="4000" baseline="0" dirty="0">
                <a:solidFill>
                  <a:schemeClr val="tx1"/>
                </a:solidFill>
              </a:rPr>
              <a:t> </a:t>
            </a:r>
            <a:r>
              <a:rPr lang="en-US" altLang="zh-TW" sz="4000" baseline="0" dirty="0">
                <a:solidFill>
                  <a:schemeClr val="tx1"/>
                </a:solidFill>
              </a:rPr>
              <a:t>of</a:t>
            </a:r>
            <a:r>
              <a:rPr lang="zh-TW" altLang="en-US" sz="4000" baseline="0" dirty="0">
                <a:solidFill>
                  <a:schemeClr val="tx1"/>
                </a:solidFill>
              </a:rPr>
              <a:t> </a:t>
            </a:r>
            <a:r>
              <a:rPr lang="en-US" altLang="zh-TW" sz="4000" dirty="0">
                <a:solidFill>
                  <a:schemeClr val="bg1"/>
                </a:solidFill>
              </a:rPr>
              <a:t>of</a:t>
            </a:r>
            <a:r>
              <a:rPr lang="zh-TW" altLang="en-US" sz="4000" dirty="0">
                <a:solidFill>
                  <a:schemeClr val="bg1"/>
                </a:solidFill>
              </a:rPr>
              <a:t> </a:t>
            </a:r>
            <a:r>
              <a:rPr lang="en-US" altLang="zh-TW" sz="4000" dirty="0">
                <a:solidFill>
                  <a:schemeClr val="bg1"/>
                </a:solidFill>
              </a:rPr>
              <a:t>assessment</a:t>
            </a:r>
            <a:r>
              <a:rPr lang="zh-TW" altLang="en-US" sz="4000" dirty="0">
                <a:solidFill>
                  <a:schemeClr val="bg1"/>
                </a:solidFill>
              </a:rPr>
              <a:t> </a:t>
            </a:r>
            <a:r>
              <a:rPr lang="en-US" altLang="zh-TW" sz="4000" dirty="0">
                <a:solidFill>
                  <a:schemeClr val="bg1"/>
                </a:solidFill>
              </a:rPr>
              <a:t>on</a:t>
            </a:r>
            <a:r>
              <a:rPr lang="zh-TW" altLang="en-US" sz="4000" dirty="0">
                <a:solidFill>
                  <a:schemeClr val="bg1"/>
                </a:solidFill>
              </a:rPr>
              <a:t> </a:t>
            </a:r>
            <a:r>
              <a:rPr lang="en-US" altLang="zh-TW" sz="4000" dirty="0">
                <a:solidFill>
                  <a:schemeClr val="bg1"/>
                </a:solidFill>
              </a:rPr>
              <a:t>measurable,</a:t>
            </a:r>
            <a:r>
              <a:rPr lang="zh-TW" altLang="en-US" sz="4000" dirty="0">
                <a:solidFill>
                  <a:schemeClr val="bg1"/>
                </a:solidFill>
              </a:rPr>
              <a:t> </a:t>
            </a:r>
            <a:r>
              <a:rPr lang="en-US" altLang="zh-TW" sz="4000" dirty="0">
                <a:solidFill>
                  <a:schemeClr val="bg1"/>
                </a:solidFill>
              </a:rPr>
              <a:t>substantial,</a:t>
            </a:r>
            <a:r>
              <a:rPr lang="zh-TW" altLang="en-US" sz="4000" dirty="0">
                <a:solidFill>
                  <a:schemeClr val="bg1"/>
                </a:solidFill>
              </a:rPr>
              <a:t> </a:t>
            </a:r>
            <a:r>
              <a:rPr lang="en-US" altLang="zh-TW" sz="4000" dirty="0">
                <a:solidFill>
                  <a:schemeClr val="bg1"/>
                </a:solidFill>
              </a:rPr>
              <a:t>accessible,</a:t>
            </a:r>
            <a:r>
              <a:rPr lang="zh-TW" altLang="en-US" sz="4000" dirty="0">
                <a:solidFill>
                  <a:schemeClr val="bg1"/>
                </a:solidFill>
              </a:rPr>
              <a:t> </a:t>
            </a:r>
            <a:r>
              <a:rPr lang="en-US" altLang="zh-TW" sz="4000" dirty="0">
                <a:solidFill>
                  <a:schemeClr val="bg1"/>
                </a:solidFill>
              </a:rPr>
              <a:t>differentiable,</a:t>
            </a:r>
            <a:r>
              <a:rPr lang="zh-TW" altLang="en-US" sz="4000" dirty="0">
                <a:solidFill>
                  <a:schemeClr val="bg1"/>
                </a:solidFill>
              </a:rPr>
              <a:t> </a:t>
            </a:r>
            <a:r>
              <a:rPr lang="en-US" altLang="zh-TW" sz="4000" dirty="0">
                <a:solidFill>
                  <a:schemeClr val="bg1"/>
                </a:solidFill>
              </a:rPr>
              <a:t>actionable.</a:t>
            </a:r>
            <a:r>
              <a:rPr lang="zh-TW" altLang="en-US" sz="4000" baseline="0" dirty="0">
                <a:solidFill>
                  <a:schemeClr val="bg1"/>
                </a:solidFill>
              </a:rPr>
              <a:t> </a:t>
            </a:r>
            <a:endParaRPr lang="en-US" altLang="zh-TW" sz="4000" baseline="0" dirty="0">
              <a:solidFill>
                <a:schemeClr val="bg1"/>
              </a:solidFill>
            </a:endParaRPr>
          </a:p>
          <a:p>
            <a:endParaRPr lang="en-US" altLang="zh-TW" sz="4000" baseline="0" dirty="0">
              <a:solidFill>
                <a:schemeClr val="bg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4000" dirty="0">
                <a:solidFill>
                  <a:schemeClr val="tx1"/>
                </a:solidFill>
              </a:rPr>
              <a:t>Generally,</a:t>
            </a:r>
            <a:r>
              <a:rPr lang="zh-TW" altLang="en-US" sz="4000" baseline="0" dirty="0">
                <a:solidFill>
                  <a:schemeClr val="tx1"/>
                </a:solidFill>
              </a:rPr>
              <a:t> </a:t>
            </a:r>
            <a:r>
              <a:rPr lang="en-US" altLang="zh-TW" sz="4000" baseline="0" dirty="0">
                <a:solidFill>
                  <a:schemeClr val="tx1"/>
                </a:solidFill>
              </a:rPr>
              <a:t>p</a:t>
            </a:r>
            <a:r>
              <a:rPr lang="en-US" altLang="zh-TW" sz="4000" dirty="0">
                <a:solidFill>
                  <a:schemeClr val="tx1"/>
                </a:solidFill>
              </a:rPr>
              <a:t>rofessional women tends to seek more work life balanced as most of their times are occupied by work and some even home. They are also health and appearance conscious and interested to things that are beneficial to their health and skins. </a:t>
            </a:r>
            <a:endParaRPr lang="en-US" altLang="zh-TW" sz="4000" kern="1200" dirty="0">
              <a:solidFill>
                <a:schemeClr val="tx1"/>
              </a:solidFill>
              <a:latin typeface="+mn-lt"/>
              <a:ea typeface="+mn-ea"/>
              <a:cs typeface="+mn-cs"/>
            </a:endParaRPr>
          </a:p>
          <a:p>
            <a:endParaRPr lang="en-US" altLang="zh-TW" sz="4000" dirty="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4000" dirty="0">
                <a:solidFill>
                  <a:schemeClr val="tx1"/>
                </a:solidFill>
              </a:rPr>
              <a:t>Our</a:t>
            </a:r>
            <a:r>
              <a:rPr lang="zh-TW" altLang="en-US" sz="4000" baseline="0" dirty="0">
                <a:solidFill>
                  <a:schemeClr val="tx1"/>
                </a:solidFill>
              </a:rPr>
              <a:t> </a:t>
            </a:r>
            <a:r>
              <a:rPr lang="en-US" altLang="zh-TW" sz="4000" baseline="0" dirty="0">
                <a:solidFill>
                  <a:schemeClr val="tx1"/>
                </a:solidFill>
              </a:rPr>
              <a:t>selected</a:t>
            </a:r>
            <a:r>
              <a:rPr lang="zh-TW" altLang="en-US" sz="4000" baseline="0" dirty="0">
                <a:solidFill>
                  <a:schemeClr val="tx1"/>
                </a:solidFill>
              </a:rPr>
              <a:t> </a:t>
            </a:r>
            <a:r>
              <a:rPr lang="en-US" altLang="zh-TW" sz="4000" baseline="0" dirty="0">
                <a:solidFill>
                  <a:schemeClr val="tx1"/>
                </a:solidFill>
              </a:rPr>
              <a:t>target</a:t>
            </a:r>
            <a:r>
              <a:rPr lang="zh-TW" altLang="en-US" sz="4000" baseline="0" dirty="0">
                <a:solidFill>
                  <a:schemeClr val="tx1"/>
                </a:solidFill>
              </a:rPr>
              <a:t> </a:t>
            </a:r>
            <a:r>
              <a:rPr lang="en-US" altLang="zh-TW" sz="4000" baseline="0" dirty="0">
                <a:solidFill>
                  <a:schemeClr val="tx1"/>
                </a:solidFill>
              </a:rPr>
              <a:t>is</a:t>
            </a:r>
            <a:r>
              <a:rPr lang="zh-TW" altLang="en-US" sz="4000" baseline="0" dirty="0">
                <a:solidFill>
                  <a:schemeClr val="tx1"/>
                </a:solidFill>
              </a:rPr>
              <a:t> </a:t>
            </a:r>
            <a:r>
              <a:rPr lang="en-US" altLang="zh-TW" sz="4000" baseline="0" dirty="0">
                <a:solidFill>
                  <a:schemeClr val="tx1"/>
                </a:solidFill>
              </a:rPr>
              <a:t>niche</a:t>
            </a:r>
            <a:r>
              <a:rPr lang="zh-TW" altLang="en-US" sz="4000" baseline="0" dirty="0">
                <a:solidFill>
                  <a:schemeClr val="tx1"/>
                </a:solidFill>
              </a:rPr>
              <a:t> </a:t>
            </a:r>
            <a:r>
              <a:rPr lang="en-US" altLang="zh-TW" sz="4000" baseline="0" dirty="0">
                <a:solidFill>
                  <a:schemeClr val="tx1"/>
                </a:solidFill>
              </a:rPr>
              <a:t>market</a:t>
            </a:r>
            <a:r>
              <a:rPr lang="zh-TW" altLang="en-US" sz="4000" baseline="0" dirty="0">
                <a:solidFill>
                  <a:schemeClr val="tx1"/>
                </a:solidFill>
              </a:rPr>
              <a:t> </a:t>
            </a:r>
            <a:r>
              <a:rPr lang="en-US" altLang="zh-TW" sz="4000" baseline="0" dirty="0">
                <a:solidFill>
                  <a:schemeClr val="tx1"/>
                </a:solidFill>
              </a:rPr>
              <a:t>that</a:t>
            </a:r>
            <a:r>
              <a:rPr lang="zh-TW" altLang="en-US" sz="4000" baseline="0" dirty="0">
                <a:solidFill>
                  <a:schemeClr val="tx1"/>
                </a:solidFill>
              </a:rPr>
              <a:t> </a:t>
            </a:r>
            <a:r>
              <a:rPr lang="en-US" altLang="zh-TW" sz="4000" baseline="0" dirty="0">
                <a:solidFill>
                  <a:schemeClr val="tx1"/>
                </a:solidFill>
              </a:rPr>
              <a:t>focus</a:t>
            </a:r>
            <a:r>
              <a:rPr lang="zh-TW" altLang="en-US" sz="4000" baseline="0" dirty="0">
                <a:solidFill>
                  <a:schemeClr val="tx1"/>
                </a:solidFill>
              </a:rPr>
              <a:t> </a:t>
            </a:r>
            <a:r>
              <a:rPr lang="en-US" altLang="zh-TW" sz="4000" baseline="0" dirty="0">
                <a:solidFill>
                  <a:schemeClr val="tx1"/>
                </a:solidFill>
              </a:rPr>
              <a:t>on</a:t>
            </a:r>
            <a:r>
              <a:rPr lang="zh-TW" altLang="en-US" sz="4000" baseline="0" dirty="0">
                <a:solidFill>
                  <a:schemeClr val="tx1"/>
                </a:solidFill>
              </a:rPr>
              <a:t> </a:t>
            </a:r>
            <a:r>
              <a:rPr lang="en-US" altLang="zh-TW" sz="4000" baseline="0" dirty="0">
                <a:solidFill>
                  <a:schemeClr val="tx1"/>
                </a:solidFill>
              </a:rPr>
              <a:t>female</a:t>
            </a:r>
            <a:r>
              <a:rPr lang="zh-TW" altLang="en-US" sz="4000" baseline="0" dirty="0">
                <a:solidFill>
                  <a:schemeClr val="tx1"/>
                </a:solidFill>
              </a:rPr>
              <a:t> </a:t>
            </a:r>
            <a:r>
              <a:rPr lang="en-US" altLang="zh-TW" sz="4000" baseline="0" dirty="0">
                <a:solidFill>
                  <a:schemeClr val="tx1"/>
                </a:solidFill>
              </a:rPr>
              <a:t>group</a:t>
            </a:r>
            <a:r>
              <a:rPr lang="zh-TW" altLang="en-US" sz="4000" baseline="0" dirty="0">
                <a:solidFill>
                  <a:schemeClr val="tx1"/>
                </a:solidFill>
              </a:rPr>
              <a:t> </a:t>
            </a:r>
            <a:r>
              <a:rPr lang="en-US" altLang="zh-TW" sz="4000" baseline="0" dirty="0">
                <a:solidFill>
                  <a:schemeClr val="tx1"/>
                </a:solidFill>
              </a:rPr>
              <a:t>of</a:t>
            </a:r>
            <a:r>
              <a:rPr lang="zh-TW" altLang="en-US" sz="4000" baseline="0" dirty="0">
                <a:solidFill>
                  <a:schemeClr val="tx1"/>
                </a:solidFill>
              </a:rPr>
              <a:t> </a:t>
            </a:r>
            <a:r>
              <a:rPr lang="en-US" altLang="zh-TW" sz="4000" baseline="0" dirty="0">
                <a:solidFill>
                  <a:schemeClr val="tx1"/>
                </a:solidFill>
              </a:rPr>
              <a:t>middle</a:t>
            </a:r>
            <a:r>
              <a:rPr lang="zh-TW" altLang="en-US" sz="4000" baseline="0" dirty="0">
                <a:solidFill>
                  <a:schemeClr val="tx1"/>
                </a:solidFill>
              </a:rPr>
              <a:t> </a:t>
            </a:r>
            <a:r>
              <a:rPr lang="en-US" altLang="zh-TW" sz="4000" baseline="0" dirty="0">
                <a:solidFill>
                  <a:schemeClr val="tx1"/>
                </a:solidFill>
              </a:rPr>
              <a:t>to</a:t>
            </a:r>
            <a:r>
              <a:rPr lang="zh-TW" altLang="en-US" sz="4000" baseline="0" dirty="0">
                <a:solidFill>
                  <a:schemeClr val="tx1"/>
                </a:solidFill>
              </a:rPr>
              <a:t> </a:t>
            </a:r>
            <a:r>
              <a:rPr lang="en-US" altLang="zh-TW" sz="4000" baseline="0" dirty="0">
                <a:solidFill>
                  <a:schemeClr val="tx1"/>
                </a:solidFill>
              </a:rPr>
              <a:t>high</a:t>
            </a:r>
            <a:r>
              <a:rPr lang="zh-TW" altLang="en-US" sz="4000" baseline="0" dirty="0">
                <a:solidFill>
                  <a:schemeClr val="tx1"/>
                </a:solidFill>
              </a:rPr>
              <a:t> </a:t>
            </a:r>
            <a:r>
              <a:rPr lang="en-US" altLang="zh-TW" sz="4000" baseline="0" dirty="0">
                <a:solidFill>
                  <a:schemeClr val="tx1"/>
                </a:solidFill>
              </a:rPr>
              <a:t>income</a:t>
            </a:r>
            <a:r>
              <a:rPr lang="zh-TW" altLang="en-US" sz="4000" baseline="0" dirty="0">
                <a:solidFill>
                  <a:schemeClr val="tx1"/>
                </a:solidFill>
              </a:rPr>
              <a:t> </a:t>
            </a:r>
            <a:r>
              <a:rPr lang="en-US" altLang="zh-TW" sz="4000" baseline="0" dirty="0">
                <a:solidFill>
                  <a:schemeClr val="tx1"/>
                </a:solidFill>
              </a:rPr>
              <a:t>executives</a:t>
            </a:r>
            <a:r>
              <a:rPr lang="zh-TW" altLang="en-US" sz="4000" baseline="0" dirty="0">
                <a:solidFill>
                  <a:schemeClr val="tx1"/>
                </a:solidFill>
              </a:rPr>
              <a:t> </a:t>
            </a:r>
            <a:r>
              <a:rPr lang="en-US" altLang="zh-TW" sz="4000" baseline="0" dirty="0">
                <a:solidFill>
                  <a:schemeClr val="tx1"/>
                </a:solidFill>
              </a:rPr>
              <a:t>professionals.</a:t>
            </a:r>
            <a:r>
              <a:rPr lang="zh-TW" altLang="en-US" sz="4000" baseline="0" dirty="0">
                <a:solidFill>
                  <a:schemeClr val="tx1"/>
                </a:solidFill>
              </a:rPr>
              <a:t> </a:t>
            </a:r>
            <a:endParaRPr lang="en-US" altLang="zh-TW" sz="4000" baseline="0" dirty="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4000" kern="1200" baseline="0" dirty="0">
                <a:solidFill>
                  <a:schemeClr val="tx1"/>
                </a:solidFill>
                <a:effectLst/>
                <a:latin typeface="+mn-lt"/>
                <a:ea typeface="+mn-ea"/>
                <a:cs typeface="+mn-cs"/>
              </a:rPr>
              <a:t>Since</a:t>
            </a:r>
            <a:r>
              <a:rPr lang="zh-TW" altLang="en-US" sz="4000" kern="1200" baseline="0" dirty="0">
                <a:solidFill>
                  <a:schemeClr val="tx1"/>
                </a:solidFill>
                <a:effectLst/>
                <a:latin typeface="+mn-lt"/>
                <a:ea typeface="+mn-ea"/>
                <a:cs typeface="+mn-cs"/>
              </a:rPr>
              <a:t> </a:t>
            </a:r>
            <a:r>
              <a:rPr lang="en-US" altLang="zh-TW" sz="4000" kern="1200" baseline="0" dirty="0">
                <a:solidFill>
                  <a:schemeClr val="tx1"/>
                </a:solidFill>
                <a:effectLst/>
                <a:latin typeface="+mn-lt"/>
                <a:ea typeface="+mn-ea"/>
                <a:cs typeface="+mn-cs"/>
              </a:rPr>
              <a:t>coffee</a:t>
            </a:r>
            <a:r>
              <a:rPr lang="zh-TW" altLang="en-US" sz="4000" kern="1200" baseline="0" dirty="0">
                <a:solidFill>
                  <a:schemeClr val="tx1"/>
                </a:solidFill>
                <a:effectLst/>
                <a:latin typeface="+mn-lt"/>
                <a:ea typeface="+mn-ea"/>
                <a:cs typeface="+mn-cs"/>
              </a:rPr>
              <a:t> </a:t>
            </a:r>
            <a:r>
              <a:rPr lang="en-US" altLang="zh-TW" sz="4000" kern="1200" baseline="0" dirty="0">
                <a:solidFill>
                  <a:schemeClr val="tx1"/>
                </a:solidFill>
                <a:effectLst/>
                <a:latin typeface="+mn-lt"/>
                <a:ea typeface="+mn-ea"/>
                <a:cs typeface="+mn-cs"/>
              </a:rPr>
              <a:t>is</a:t>
            </a:r>
            <a:r>
              <a:rPr lang="zh-TW" altLang="en-US" sz="4000" kern="1200" baseline="0" dirty="0">
                <a:solidFill>
                  <a:schemeClr val="tx1"/>
                </a:solidFill>
                <a:effectLst/>
                <a:latin typeface="+mn-lt"/>
                <a:ea typeface="+mn-ea"/>
                <a:cs typeface="+mn-cs"/>
              </a:rPr>
              <a:t> </a:t>
            </a:r>
            <a:r>
              <a:rPr lang="en-US" altLang="zh-TW" sz="4000" kern="1200" baseline="0" dirty="0">
                <a:solidFill>
                  <a:schemeClr val="tx1"/>
                </a:solidFill>
                <a:effectLst/>
                <a:latin typeface="+mn-lt"/>
                <a:ea typeface="+mn-ea"/>
                <a:cs typeface="+mn-cs"/>
              </a:rPr>
              <a:t>Nespresso’s</a:t>
            </a:r>
            <a:r>
              <a:rPr lang="zh-TW" altLang="en-US" sz="4000" kern="1200" baseline="0" dirty="0">
                <a:solidFill>
                  <a:schemeClr val="tx1"/>
                </a:solidFill>
                <a:effectLst/>
                <a:latin typeface="+mn-lt"/>
                <a:ea typeface="+mn-ea"/>
                <a:cs typeface="+mn-cs"/>
              </a:rPr>
              <a:t> </a:t>
            </a:r>
            <a:r>
              <a:rPr lang="en-US" altLang="zh-TW" sz="4000" kern="1200" baseline="0" dirty="0">
                <a:solidFill>
                  <a:schemeClr val="tx1"/>
                </a:solidFill>
                <a:effectLst/>
                <a:latin typeface="+mn-lt"/>
                <a:ea typeface="+mn-ea"/>
                <a:cs typeface="+mn-cs"/>
              </a:rPr>
              <a:t>main</a:t>
            </a:r>
            <a:r>
              <a:rPr lang="zh-TW" altLang="en-US" sz="4000" kern="1200" baseline="0" dirty="0">
                <a:solidFill>
                  <a:schemeClr val="tx1"/>
                </a:solidFill>
                <a:effectLst/>
                <a:latin typeface="+mn-lt"/>
                <a:ea typeface="+mn-ea"/>
                <a:cs typeface="+mn-cs"/>
              </a:rPr>
              <a:t> </a:t>
            </a:r>
            <a:r>
              <a:rPr lang="en-US" altLang="zh-TW" sz="4000" kern="1200" baseline="0" dirty="0">
                <a:solidFill>
                  <a:schemeClr val="tx1"/>
                </a:solidFill>
                <a:effectLst/>
                <a:latin typeface="+mn-lt"/>
                <a:ea typeface="+mn-ea"/>
                <a:cs typeface="+mn-cs"/>
              </a:rPr>
              <a:t>business</a:t>
            </a:r>
            <a:r>
              <a:rPr lang="zh-TW" altLang="en-US" sz="4000" kern="1200" baseline="0" dirty="0">
                <a:solidFill>
                  <a:schemeClr val="tx1"/>
                </a:solidFill>
                <a:effectLst/>
                <a:latin typeface="+mn-lt"/>
                <a:ea typeface="+mn-ea"/>
                <a:cs typeface="+mn-cs"/>
              </a:rPr>
              <a:t> </a:t>
            </a:r>
            <a:r>
              <a:rPr lang="en-US" altLang="zh-TW" sz="4000" kern="1200" baseline="0" dirty="0">
                <a:solidFill>
                  <a:schemeClr val="tx1"/>
                </a:solidFill>
                <a:effectLst/>
                <a:latin typeface="+mn-lt"/>
                <a:ea typeface="+mn-ea"/>
                <a:cs typeface="+mn-cs"/>
              </a:rPr>
              <a:t>unit</a:t>
            </a:r>
            <a:r>
              <a:rPr lang="zh-TW" altLang="en-US" sz="4000" kern="1200" baseline="0" dirty="0">
                <a:solidFill>
                  <a:schemeClr val="tx1"/>
                </a:solidFill>
                <a:effectLst/>
                <a:latin typeface="+mn-lt"/>
                <a:ea typeface="+mn-ea"/>
                <a:cs typeface="+mn-cs"/>
              </a:rPr>
              <a:t> </a:t>
            </a:r>
            <a:r>
              <a:rPr lang="en-US" altLang="zh-TW" sz="4000" kern="1200" baseline="0" dirty="0">
                <a:solidFill>
                  <a:schemeClr val="tx1"/>
                </a:solidFill>
                <a:effectLst/>
                <a:latin typeface="+mn-lt"/>
                <a:ea typeface="+mn-ea"/>
                <a:cs typeface="+mn-cs"/>
              </a:rPr>
              <a:t>currently,</a:t>
            </a:r>
            <a:r>
              <a:rPr lang="zh-TW" altLang="en-US" sz="4000" kern="1200" baseline="0" dirty="0">
                <a:solidFill>
                  <a:schemeClr val="tx1"/>
                </a:solidFill>
                <a:effectLst/>
                <a:latin typeface="+mn-lt"/>
                <a:ea typeface="+mn-ea"/>
                <a:cs typeface="+mn-cs"/>
              </a:rPr>
              <a:t> </a:t>
            </a:r>
            <a:r>
              <a:rPr lang="en-US" altLang="zh-TW" sz="4000" kern="1200" baseline="0" dirty="0">
                <a:solidFill>
                  <a:schemeClr val="tx1"/>
                </a:solidFill>
                <a:effectLst/>
                <a:latin typeface="+mn-lt"/>
                <a:ea typeface="+mn-ea"/>
                <a:cs typeface="+mn-cs"/>
              </a:rPr>
              <a:t>new</a:t>
            </a:r>
            <a:r>
              <a:rPr lang="zh-TW" altLang="en-US" sz="4000" kern="1200" baseline="0" dirty="0">
                <a:solidFill>
                  <a:schemeClr val="tx1"/>
                </a:solidFill>
                <a:effectLst/>
                <a:latin typeface="+mn-lt"/>
                <a:ea typeface="+mn-ea"/>
                <a:cs typeface="+mn-cs"/>
              </a:rPr>
              <a:t> </a:t>
            </a:r>
            <a:r>
              <a:rPr lang="en-US" altLang="zh-TW" sz="4000" kern="1200" baseline="0" dirty="0">
                <a:solidFill>
                  <a:schemeClr val="tx1"/>
                </a:solidFill>
                <a:effectLst/>
                <a:latin typeface="+mn-lt"/>
                <a:ea typeface="+mn-ea"/>
                <a:cs typeface="+mn-cs"/>
              </a:rPr>
              <a:t>product</a:t>
            </a:r>
            <a:r>
              <a:rPr lang="zh-TW" altLang="en-US" sz="4000" kern="1200" baseline="0" dirty="0">
                <a:solidFill>
                  <a:schemeClr val="tx1"/>
                </a:solidFill>
                <a:effectLst/>
                <a:latin typeface="+mn-lt"/>
                <a:ea typeface="+mn-ea"/>
                <a:cs typeface="+mn-cs"/>
              </a:rPr>
              <a:t> </a:t>
            </a:r>
            <a:r>
              <a:rPr lang="en-US" altLang="zh-TW" sz="4000" kern="1200" baseline="0" dirty="0">
                <a:solidFill>
                  <a:schemeClr val="tx1"/>
                </a:solidFill>
                <a:effectLst/>
                <a:latin typeface="+mn-lt"/>
                <a:ea typeface="+mn-ea"/>
                <a:cs typeface="+mn-cs"/>
              </a:rPr>
              <a:t>line</a:t>
            </a:r>
            <a:r>
              <a:rPr lang="zh-TW" altLang="en-US" sz="4000" kern="1200" baseline="0" dirty="0">
                <a:solidFill>
                  <a:schemeClr val="tx1"/>
                </a:solidFill>
                <a:effectLst/>
                <a:latin typeface="+mn-lt"/>
                <a:ea typeface="+mn-ea"/>
                <a:cs typeface="+mn-cs"/>
              </a:rPr>
              <a:t> </a:t>
            </a:r>
            <a:r>
              <a:rPr lang="en-US" altLang="zh-TW" sz="4000" kern="1200" baseline="0" dirty="0">
                <a:solidFill>
                  <a:schemeClr val="tx1"/>
                </a:solidFill>
                <a:effectLst/>
                <a:latin typeface="+mn-lt"/>
                <a:ea typeface="+mn-ea"/>
                <a:cs typeface="+mn-cs"/>
              </a:rPr>
              <a:t>is</a:t>
            </a:r>
            <a:r>
              <a:rPr lang="zh-TW" altLang="en-US" sz="4000" kern="1200" baseline="0" dirty="0">
                <a:solidFill>
                  <a:schemeClr val="tx1"/>
                </a:solidFill>
                <a:effectLst/>
                <a:latin typeface="+mn-lt"/>
                <a:ea typeface="+mn-ea"/>
                <a:cs typeface="+mn-cs"/>
              </a:rPr>
              <a:t> </a:t>
            </a:r>
            <a:r>
              <a:rPr lang="en-US" altLang="zh-TW" sz="4000" kern="1200" baseline="0" dirty="0">
                <a:solidFill>
                  <a:schemeClr val="tx1"/>
                </a:solidFill>
                <a:effectLst/>
                <a:latin typeface="+mn-lt"/>
                <a:ea typeface="+mn-ea"/>
                <a:cs typeface="+mn-cs"/>
              </a:rPr>
              <a:t>created</a:t>
            </a:r>
            <a:r>
              <a:rPr lang="zh-TW" altLang="en-US" sz="4000" kern="1200" baseline="0" dirty="0">
                <a:solidFill>
                  <a:schemeClr val="tx1"/>
                </a:solidFill>
                <a:effectLst/>
                <a:latin typeface="+mn-lt"/>
                <a:ea typeface="+mn-ea"/>
                <a:cs typeface="+mn-cs"/>
              </a:rPr>
              <a:t> </a:t>
            </a:r>
            <a:r>
              <a:rPr lang="en-US" altLang="zh-TW" sz="4000" kern="1200" baseline="0" dirty="0">
                <a:solidFill>
                  <a:schemeClr val="tx1"/>
                </a:solidFill>
                <a:effectLst/>
                <a:latin typeface="+mn-lt"/>
                <a:ea typeface="+mn-ea"/>
                <a:cs typeface="+mn-cs"/>
              </a:rPr>
              <a:t>as</a:t>
            </a:r>
            <a:r>
              <a:rPr lang="zh-TW" altLang="en-US" sz="4000" kern="1200" baseline="0" dirty="0">
                <a:solidFill>
                  <a:schemeClr val="tx1"/>
                </a:solidFill>
                <a:effectLst/>
                <a:latin typeface="+mn-lt"/>
                <a:ea typeface="+mn-ea"/>
                <a:cs typeface="+mn-cs"/>
              </a:rPr>
              <a:t> </a:t>
            </a:r>
            <a:r>
              <a:rPr lang="en-US" altLang="zh-TW" sz="4000" kern="1200" baseline="0" dirty="0">
                <a:solidFill>
                  <a:schemeClr val="tx1"/>
                </a:solidFill>
                <a:effectLst/>
                <a:latin typeface="+mn-lt"/>
                <a:ea typeface="+mn-ea"/>
                <a:cs typeface="+mn-cs"/>
              </a:rPr>
              <a:t>selective</a:t>
            </a:r>
            <a:r>
              <a:rPr lang="zh-TW" altLang="en-US" sz="4000" kern="1200" baseline="0" dirty="0">
                <a:solidFill>
                  <a:schemeClr val="tx1"/>
                </a:solidFill>
                <a:effectLst/>
                <a:latin typeface="+mn-lt"/>
                <a:ea typeface="+mn-ea"/>
                <a:cs typeface="+mn-cs"/>
              </a:rPr>
              <a:t> </a:t>
            </a:r>
            <a:r>
              <a:rPr lang="en-US" altLang="zh-TW" sz="4000" kern="1200" baseline="0" dirty="0">
                <a:solidFill>
                  <a:schemeClr val="tx1"/>
                </a:solidFill>
                <a:effectLst/>
                <a:latin typeface="+mn-lt"/>
                <a:ea typeface="+mn-ea"/>
                <a:cs typeface="+mn-cs"/>
              </a:rPr>
              <a:t>specialization</a:t>
            </a:r>
            <a:r>
              <a:rPr lang="zh-TW" altLang="en-US" sz="4000" kern="1200" baseline="0" dirty="0">
                <a:solidFill>
                  <a:schemeClr val="tx1"/>
                </a:solidFill>
                <a:effectLst/>
                <a:latin typeface="+mn-lt"/>
                <a:ea typeface="+mn-ea"/>
                <a:cs typeface="+mn-cs"/>
              </a:rPr>
              <a:t> </a:t>
            </a:r>
            <a:r>
              <a:rPr lang="en-US" altLang="zh-TW" sz="4000" kern="1200" baseline="0" dirty="0">
                <a:solidFill>
                  <a:schemeClr val="tx1"/>
                </a:solidFill>
                <a:effectLst/>
                <a:latin typeface="+mn-lt"/>
                <a:ea typeface="+mn-ea"/>
                <a:cs typeface="+mn-cs"/>
              </a:rPr>
              <a:t>to</a:t>
            </a:r>
            <a:r>
              <a:rPr lang="zh-TW" altLang="en-US" sz="4000" kern="1200" baseline="0" dirty="0">
                <a:solidFill>
                  <a:schemeClr val="tx1"/>
                </a:solidFill>
                <a:effectLst/>
                <a:latin typeface="+mn-lt"/>
                <a:ea typeface="+mn-ea"/>
                <a:cs typeface="+mn-cs"/>
              </a:rPr>
              <a:t> </a:t>
            </a:r>
            <a:r>
              <a:rPr lang="en-US" altLang="zh-TW" sz="4000" kern="1200" baseline="0" dirty="0">
                <a:solidFill>
                  <a:schemeClr val="tx1"/>
                </a:solidFill>
                <a:effectLst/>
                <a:latin typeface="+mn-lt"/>
                <a:ea typeface="+mn-ea"/>
                <a:cs typeface="+mn-cs"/>
              </a:rPr>
              <a:t>expand</a:t>
            </a:r>
            <a:r>
              <a:rPr lang="zh-TW" altLang="en-US" sz="4000" kern="1200" baseline="0" dirty="0">
                <a:solidFill>
                  <a:schemeClr val="tx1"/>
                </a:solidFill>
                <a:effectLst/>
                <a:latin typeface="+mn-lt"/>
                <a:ea typeface="+mn-ea"/>
                <a:cs typeface="+mn-cs"/>
              </a:rPr>
              <a:t> </a:t>
            </a:r>
            <a:r>
              <a:rPr lang="en-US" altLang="zh-TW" sz="4000" kern="1200" baseline="0" dirty="0">
                <a:solidFill>
                  <a:schemeClr val="tx1"/>
                </a:solidFill>
                <a:effectLst/>
                <a:latin typeface="+mn-lt"/>
                <a:ea typeface="+mn-ea"/>
                <a:cs typeface="+mn-cs"/>
              </a:rPr>
              <a:t>market</a:t>
            </a:r>
            <a:r>
              <a:rPr lang="zh-TW" altLang="en-US" sz="4000" kern="1200" baseline="0" dirty="0">
                <a:solidFill>
                  <a:schemeClr val="tx1"/>
                </a:solidFill>
                <a:effectLst/>
                <a:latin typeface="+mn-lt"/>
                <a:ea typeface="+mn-ea"/>
                <a:cs typeface="+mn-cs"/>
              </a:rPr>
              <a:t> </a:t>
            </a:r>
            <a:r>
              <a:rPr lang="en-US" altLang="zh-TW" sz="4000" kern="1200" baseline="0" dirty="0">
                <a:solidFill>
                  <a:schemeClr val="tx1"/>
                </a:solidFill>
                <a:effectLst/>
                <a:latin typeface="+mn-lt"/>
                <a:ea typeface="+mn-ea"/>
                <a:cs typeface="+mn-cs"/>
              </a:rPr>
              <a:t>by</a:t>
            </a:r>
            <a:r>
              <a:rPr lang="zh-TW" altLang="en-US" sz="4000" kern="1200" baseline="0" dirty="0">
                <a:solidFill>
                  <a:schemeClr val="tx1"/>
                </a:solidFill>
                <a:effectLst/>
                <a:latin typeface="+mn-lt"/>
                <a:ea typeface="+mn-ea"/>
                <a:cs typeface="+mn-cs"/>
              </a:rPr>
              <a:t> </a:t>
            </a:r>
            <a:r>
              <a:rPr lang="en-US" sz="4000" kern="1200" dirty="0">
                <a:solidFill>
                  <a:schemeClr val="tx1"/>
                </a:solidFill>
                <a:effectLst/>
                <a:latin typeface="+mn-lt"/>
                <a:ea typeface="+mn-ea"/>
                <a:cs typeface="+mn-cs"/>
              </a:rPr>
              <a:t>appropriate</a:t>
            </a:r>
            <a:r>
              <a:rPr lang="zh-TW" altLang="en-US" sz="4000" kern="1200" baseline="0" dirty="0">
                <a:solidFill>
                  <a:schemeClr val="tx1"/>
                </a:solidFill>
                <a:effectLst/>
                <a:latin typeface="+mn-lt"/>
                <a:ea typeface="+mn-ea"/>
                <a:cs typeface="+mn-cs"/>
              </a:rPr>
              <a:t> </a:t>
            </a:r>
            <a:r>
              <a:rPr lang="en-US" altLang="zh-TW" sz="4000" kern="1200" baseline="0" dirty="0">
                <a:solidFill>
                  <a:schemeClr val="tx1"/>
                </a:solidFill>
                <a:effectLst/>
                <a:latin typeface="+mn-lt"/>
                <a:ea typeface="+mn-ea"/>
                <a:cs typeface="+mn-cs"/>
              </a:rPr>
              <a:t>and</a:t>
            </a:r>
            <a:r>
              <a:rPr lang="zh-TW" altLang="en-US" sz="4000" kern="1200" baseline="0" dirty="0">
                <a:solidFill>
                  <a:schemeClr val="tx1"/>
                </a:solidFill>
                <a:effectLst/>
                <a:latin typeface="+mn-lt"/>
                <a:ea typeface="+mn-ea"/>
                <a:cs typeface="+mn-cs"/>
              </a:rPr>
              <a:t> </a:t>
            </a:r>
            <a:r>
              <a:rPr lang="en-US" altLang="zh-TW" sz="4000" kern="1200" baseline="0" dirty="0">
                <a:solidFill>
                  <a:schemeClr val="tx1"/>
                </a:solidFill>
                <a:effectLst/>
                <a:latin typeface="+mn-lt"/>
                <a:ea typeface="+mn-ea"/>
                <a:cs typeface="+mn-cs"/>
              </a:rPr>
              <a:t>specific</a:t>
            </a:r>
            <a:r>
              <a:rPr lang="zh-TW" altLang="en-US" sz="4000" kern="1200" baseline="0" dirty="0">
                <a:solidFill>
                  <a:schemeClr val="tx1"/>
                </a:solidFill>
                <a:effectLst/>
                <a:latin typeface="+mn-lt"/>
                <a:ea typeface="+mn-ea"/>
                <a:cs typeface="+mn-cs"/>
              </a:rPr>
              <a:t> </a:t>
            </a:r>
            <a:r>
              <a:rPr lang="en-US" altLang="zh-TW" sz="4000" kern="1200" baseline="0" dirty="0">
                <a:solidFill>
                  <a:schemeClr val="tx1"/>
                </a:solidFill>
                <a:effectLst/>
                <a:latin typeface="+mn-lt"/>
                <a:ea typeface="+mn-ea"/>
                <a:cs typeface="+mn-cs"/>
              </a:rPr>
              <a:t>product.</a:t>
            </a:r>
            <a:r>
              <a:rPr lang="zh-TW" altLang="en-US" sz="4000" kern="1200" baseline="0" dirty="0">
                <a:solidFill>
                  <a:schemeClr val="tx1"/>
                </a:solidFill>
                <a:effectLst/>
                <a:latin typeface="+mn-lt"/>
                <a:ea typeface="+mn-ea"/>
                <a:cs typeface="+mn-cs"/>
              </a:rPr>
              <a:t> </a:t>
            </a:r>
            <a:endParaRPr lang="en-US" altLang="zh-TW" sz="4000" dirty="0">
              <a:solidFill>
                <a:schemeClr val="tx1"/>
              </a:solidFill>
            </a:endParaRPr>
          </a:p>
          <a:p>
            <a:endParaRPr lang="en-US" altLang="zh-TW" sz="4000" dirty="0">
              <a:solidFill>
                <a:schemeClr val="tx1"/>
              </a:solidFill>
            </a:endParaRPr>
          </a:p>
        </p:txBody>
      </p:sp>
      <p:sp>
        <p:nvSpPr>
          <p:cNvPr id="4" name="Slide Number Placeholder 3"/>
          <p:cNvSpPr>
            <a:spLocks noGrp="1"/>
          </p:cNvSpPr>
          <p:nvPr>
            <p:ph type="sldNum" sz="quarter" idx="10"/>
          </p:nvPr>
        </p:nvSpPr>
        <p:spPr/>
        <p:txBody>
          <a:bodyPr/>
          <a:lstStyle/>
          <a:p>
            <a:fld id="{8FEBA6AF-04FA-4A19-8A91-1B807DBBA009}" type="slidenum">
              <a:rPr lang="zh-HK" altLang="en-US" smtClean="0"/>
              <a:pPr/>
              <a:t>5</a:t>
            </a:fld>
            <a:endParaRPr lang="zh-HK" altLang="en-US"/>
          </a:p>
        </p:txBody>
      </p:sp>
    </p:spTree>
    <p:extLst>
      <p:ext uri="{BB962C8B-B14F-4D97-AF65-F5344CB8AC3E}">
        <p14:creationId xmlns="" xmlns:p14="http://schemas.microsoft.com/office/powerpoint/2010/main" val="1174384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TW" dirty="0"/>
              <a:t>So,</a:t>
            </a:r>
            <a:r>
              <a:rPr lang="zh-TW" altLang="en-US" baseline="0" dirty="0"/>
              <a:t> </a:t>
            </a:r>
            <a:r>
              <a:rPr lang="en-US" altLang="zh-TW" baseline="0" dirty="0"/>
              <a:t>how</a:t>
            </a:r>
            <a:r>
              <a:rPr lang="zh-TW" altLang="en-US" baseline="0" dirty="0"/>
              <a:t> </a:t>
            </a:r>
            <a:r>
              <a:rPr lang="en-US" altLang="zh-TW" baseline="0" dirty="0"/>
              <a:t>to</a:t>
            </a:r>
            <a:r>
              <a:rPr lang="zh-TW" altLang="en-US" baseline="0" dirty="0"/>
              <a:t> </a:t>
            </a:r>
            <a:r>
              <a:rPr lang="en-US" altLang="zh-TW" baseline="0" dirty="0"/>
              <a:t>assess</a:t>
            </a:r>
            <a:r>
              <a:rPr lang="zh-TW" altLang="en-US" baseline="0" dirty="0"/>
              <a:t> </a:t>
            </a:r>
            <a:r>
              <a:rPr lang="en-US" altLang="zh-TW" baseline="0" dirty="0"/>
              <a:t>target</a:t>
            </a:r>
            <a:r>
              <a:rPr lang="zh-TW" altLang="en-US" baseline="0" dirty="0"/>
              <a:t> </a:t>
            </a:r>
            <a:r>
              <a:rPr lang="en-US" altLang="zh-TW" baseline="0" dirty="0"/>
              <a:t>for</a:t>
            </a:r>
            <a:r>
              <a:rPr lang="zh-TW" altLang="en-US" baseline="0" dirty="0"/>
              <a:t> </a:t>
            </a:r>
            <a:r>
              <a:rPr lang="en-US" altLang="zh-TW" baseline="0" dirty="0"/>
              <a:t>herbal</a:t>
            </a:r>
            <a:r>
              <a:rPr lang="zh-TW" altLang="en-US" baseline="0" dirty="0"/>
              <a:t> </a:t>
            </a:r>
            <a:r>
              <a:rPr lang="en-US" altLang="zh-TW" baseline="0" dirty="0"/>
              <a:t>tea</a:t>
            </a:r>
            <a:r>
              <a:rPr lang="zh-TW" altLang="en-US" baseline="0" dirty="0"/>
              <a:t> </a:t>
            </a:r>
            <a:r>
              <a:rPr lang="en-US" altLang="zh-TW" baseline="0" dirty="0"/>
              <a:t>market?</a:t>
            </a:r>
            <a:r>
              <a:rPr lang="zh-TW" altLang="en-US" baseline="0" dirty="0"/>
              <a:t> </a:t>
            </a:r>
            <a:endParaRPr lang="en-US" altLang="zh-TW" baseline="0" dirty="0"/>
          </a:p>
          <a:p>
            <a:r>
              <a:rPr lang="en-US" altLang="zh-TW" baseline="0" dirty="0"/>
              <a:t>It</a:t>
            </a:r>
            <a:r>
              <a:rPr lang="zh-TW" altLang="en-US" baseline="0" dirty="0"/>
              <a:t> </a:t>
            </a:r>
            <a:r>
              <a:rPr lang="en-US" altLang="zh-TW" baseline="0" dirty="0"/>
              <a:t>can</a:t>
            </a:r>
            <a:r>
              <a:rPr lang="zh-TW" altLang="en-US" baseline="0" dirty="0"/>
              <a:t> </a:t>
            </a:r>
            <a:r>
              <a:rPr lang="en-US" altLang="zh-TW" baseline="0" dirty="0"/>
              <a:t>be</a:t>
            </a:r>
            <a:r>
              <a:rPr lang="zh-TW" altLang="en-US" baseline="0" dirty="0"/>
              <a:t> </a:t>
            </a:r>
            <a:r>
              <a:rPr lang="en-US" altLang="zh-TW" baseline="0" dirty="0"/>
              <a:t>accessed</a:t>
            </a:r>
            <a:r>
              <a:rPr lang="zh-TW" altLang="en-US" baseline="0" dirty="0"/>
              <a:t> </a:t>
            </a:r>
            <a:r>
              <a:rPr lang="en-US" altLang="zh-TW" baseline="0" dirty="0"/>
              <a:t>by</a:t>
            </a:r>
            <a:r>
              <a:rPr lang="zh-TW" altLang="en-US" baseline="0" dirty="0"/>
              <a:t> </a:t>
            </a:r>
            <a:r>
              <a:rPr lang="en-US" altLang="zh-TW" baseline="0" dirty="0"/>
              <a:t>5</a:t>
            </a:r>
            <a:r>
              <a:rPr lang="zh-TW" altLang="en-US" baseline="0" dirty="0"/>
              <a:t> </a:t>
            </a:r>
            <a:r>
              <a:rPr lang="en-US" altLang="zh-TW" baseline="0" dirty="0"/>
              <a:t>criteria</a:t>
            </a:r>
            <a:r>
              <a:rPr lang="zh-TW" altLang="en-US" baseline="0" dirty="0"/>
              <a:t> </a:t>
            </a:r>
            <a:r>
              <a:rPr lang="en-US" altLang="zh-TW" baseline="0" dirty="0"/>
              <a:t>that</a:t>
            </a:r>
            <a:r>
              <a:rPr lang="zh-TW" altLang="en-US" baseline="0" dirty="0"/>
              <a:t> </a:t>
            </a:r>
            <a:r>
              <a:rPr lang="en-US" altLang="zh-TW" baseline="0" dirty="0"/>
              <a:t>are</a:t>
            </a:r>
            <a:r>
              <a:rPr lang="zh-TW" altLang="en-US" baseline="0" dirty="0"/>
              <a:t> </a:t>
            </a:r>
            <a:r>
              <a:rPr lang="en-US" altLang="zh-TW" baseline="0" dirty="0"/>
              <a:t>measurable</a:t>
            </a:r>
            <a:r>
              <a:rPr lang="zh-TW" altLang="en-US" baseline="0" dirty="0"/>
              <a:t> </a:t>
            </a:r>
            <a:r>
              <a:rPr lang="en-US" altLang="zh-TW" baseline="0" dirty="0"/>
              <a:t>to</a:t>
            </a:r>
            <a:r>
              <a:rPr lang="zh-TW" altLang="en-US" baseline="0" dirty="0"/>
              <a:t> </a:t>
            </a:r>
            <a:r>
              <a:rPr lang="en-US" altLang="zh-TW" baseline="0" dirty="0"/>
              <a:t>elevate</a:t>
            </a:r>
            <a:r>
              <a:rPr lang="zh-TW" altLang="en-US" baseline="0" dirty="0"/>
              <a:t> </a:t>
            </a:r>
            <a:r>
              <a:rPr lang="en-US" altLang="zh-TW" baseline="0" dirty="0"/>
              <a:t>the</a:t>
            </a:r>
            <a:r>
              <a:rPr lang="zh-TW" altLang="en-US" baseline="0" dirty="0"/>
              <a:t> </a:t>
            </a:r>
            <a:r>
              <a:rPr lang="en-US" altLang="zh-TW" baseline="0" dirty="0"/>
              <a:t>size</a:t>
            </a:r>
            <a:r>
              <a:rPr lang="zh-TW" altLang="en-US" baseline="0" dirty="0"/>
              <a:t> </a:t>
            </a:r>
            <a:r>
              <a:rPr lang="en-US" altLang="zh-TW" baseline="0" dirty="0"/>
              <a:t>of</a:t>
            </a:r>
            <a:r>
              <a:rPr lang="zh-TW" altLang="en-US" baseline="0" dirty="0"/>
              <a:t> </a:t>
            </a:r>
            <a:r>
              <a:rPr lang="en-US" altLang="zh-TW" baseline="0" dirty="0"/>
              <a:t>segment</a:t>
            </a:r>
            <a:r>
              <a:rPr lang="zh-TW" altLang="en-US" baseline="0" dirty="0"/>
              <a:t> </a:t>
            </a:r>
            <a:r>
              <a:rPr lang="en-US" altLang="zh-TW" baseline="0" dirty="0"/>
              <a:t>which</a:t>
            </a:r>
            <a:r>
              <a:rPr lang="zh-TW" altLang="en-US" baseline="0" dirty="0"/>
              <a:t> </a:t>
            </a:r>
            <a:r>
              <a:rPr lang="en-US" altLang="zh-TW" baseline="0" dirty="0"/>
              <a:t>is</a:t>
            </a:r>
            <a:r>
              <a:rPr lang="zh-TW" altLang="en-US" baseline="0" dirty="0"/>
              <a:t> </a:t>
            </a:r>
            <a:r>
              <a:rPr lang="en-US" altLang="zh-TW" baseline="0" dirty="0"/>
              <a:t>niche</a:t>
            </a:r>
            <a:r>
              <a:rPr lang="zh-TW" altLang="en-US" baseline="0" dirty="0"/>
              <a:t> </a:t>
            </a:r>
            <a:r>
              <a:rPr lang="en-US" altLang="zh-TW" baseline="0" dirty="0"/>
              <a:t>market.</a:t>
            </a:r>
            <a:r>
              <a:rPr lang="zh-TW" altLang="en-US" baseline="0" dirty="0"/>
              <a:t> </a:t>
            </a:r>
            <a:endParaRPr lang="en-US" altLang="zh-TW" baseline="0" dirty="0"/>
          </a:p>
          <a:p>
            <a:r>
              <a:rPr lang="en-US" altLang="zh-TW" baseline="0" dirty="0"/>
              <a:t>Secondly,</a:t>
            </a:r>
            <a:r>
              <a:rPr lang="zh-TW" altLang="en-US" baseline="0" dirty="0"/>
              <a:t> </a:t>
            </a:r>
            <a:r>
              <a:rPr lang="en-US" altLang="zh-TW" baseline="0" dirty="0"/>
              <a:t>substantial</a:t>
            </a:r>
            <a:r>
              <a:rPr lang="zh-TW" altLang="en-US" baseline="0" dirty="0"/>
              <a:t> </a:t>
            </a:r>
            <a:r>
              <a:rPr lang="en-US" altLang="zh-TW" baseline="0" dirty="0"/>
              <a:t>as</a:t>
            </a:r>
            <a:r>
              <a:rPr lang="zh-TW" altLang="en-US" baseline="0" dirty="0"/>
              <a:t> </a:t>
            </a:r>
            <a:r>
              <a:rPr lang="en-US" altLang="zh-TW" baseline="0" dirty="0"/>
              <a:t>our</a:t>
            </a:r>
            <a:r>
              <a:rPr lang="zh-TW" altLang="en-US" baseline="0" dirty="0"/>
              <a:t> </a:t>
            </a:r>
            <a:r>
              <a:rPr lang="en-US" altLang="zh-TW" baseline="0" dirty="0"/>
              <a:t>target</a:t>
            </a:r>
            <a:r>
              <a:rPr lang="zh-TW" altLang="en-US" baseline="0" dirty="0"/>
              <a:t> </a:t>
            </a:r>
            <a:r>
              <a:rPr lang="en-US" altLang="zh-TW" baseline="0" dirty="0"/>
              <a:t>market,</a:t>
            </a:r>
            <a:r>
              <a:rPr lang="zh-TW" altLang="en-US" baseline="0" dirty="0"/>
              <a:t> </a:t>
            </a:r>
            <a:r>
              <a:rPr lang="en-US" altLang="zh-TW" baseline="0" dirty="0"/>
              <a:t>female</a:t>
            </a:r>
            <a:r>
              <a:rPr lang="zh-TW" altLang="en-US" baseline="0" dirty="0"/>
              <a:t> </a:t>
            </a:r>
            <a:r>
              <a:rPr lang="en-US" altLang="zh-TW" baseline="0" dirty="0"/>
              <a:t>professionals</a:t>
            </a:r>
            <a:r>
              <a:rPr lang="zh-TW" altLang="en-US" baseline="0" dirty="0"/>
              <a:t> </a:t>
            </a:r>
            <a:r>
              <a:rPr lang="en-US" altLang="zh-TW" baseline="0" dirty="0"/>
              <a:t>are</a:t>
            </a:r>
            <a:r>
              <a:rPr lang="zh-TW" altLang="en-US" baseline="0" dirty="0"/>
              <a:t> </a:t>
            </a:r>
            <a:r>
              <a:rPr lang="en-US" altLang="zh-TW" baseline="0" dirty="0"/>
              <a:t>willing</a:t>
            </a:r>
            <a:r>
              <a:rPr lang="zh-TW" altLang="en-US" baseline="0" dirty="0"/>
              <a:t> </a:t>
            </a:r>
            <a:r>
              <a:rPr lang="en-US" altLang="zh-TW" baseline="0" dirty="0"/>
              <a:t>to</a:t>
            </a:r>
            <a:r>
              <a:rPr lang="zh-TW" altLang="en-US" baseline="0" dirty="0"/>
              <a:t> </a:t>
            </a:r>
            <a:r>
              <a:rPr lang="en-US" altLang="zh-TW" baseline="0" dirty="0"/>
              <a:t>try</a:t>
            </a:r>
            <a:r>
              <a:rPr lang="zh-TW" altLang="en-US" baseline="0" dirty="0"/>
              <a:t> </a:t>
            </a:r>
            <a:r>
              <a:rPr lang="en-US" altLang="zh-TW" baseline="0" dirty="0"/>
              <a:t>and</a:t>
            </a:r>
            <a:r>
              <a:rPr lang="zh-TW" altLang="en-US" baseline="0" dirty="0"/>
              <a:t> </a:t>
            </a:r>
            <a:r>
              <a:rPr lang="en-US" altLang="zh-TW" baseline="0" dirty="0"/>
              <a:t>purchase</a:t>
            </a:r>
            <a:r>
              <a:rPr lang="zh-TW" altLang="en-US" baseline="0" dirty="0"/>
              <a:t> </a:t>
            </a:r>
            <a:r>
              <a:rPr lang="en-US" altLang="zh-TW" baseline="0" dirty="0"/>
              <a:t>the</a:t>
            </a:r>
            <a:r>
              <a:rPr lang="zh-TW" altLang="en-US" baseline="0" dirty="0"/>
              <a:t> </a:t>
            </a:r>
            <a:r>
              <a:rPr lang="en-US" altLang="zh-TW" baseline="0" dirty="0"/>
              <a:t>products</a:t>
            </a:r>
            <a:r>
              <a:rPr lang="zh-TW" altLang="en-US" baseline="0" dirty="0"/>
              <a:t> </a:t>
            </a:r>
            <a:r>
              <a:rPr lang="en-US" altLang="zh-TW" baseline="0" dirty="0"/>
              <a:t>which</a:t>
            </a:r>
            <a:r>
              <a:rPr lang="zh-TW" altLang="en-US" baseline="0" dirty="0"/>
              <a:t> </a:t>
            </a:r>
            <a:r>
              <a:rPr lang="en-US" altLang="zh-TW" baseline="0" dirty="0"/>
              <a:t>fit</a:t>
            </a:r>
            <a:r>
              <a:rPr lang="zh-TW" altLang="en-US" baseline="0" dirty="0"/>
              <a:t> </a:t>
            </a:r>
            <a:r>
              <a:rPr lang="en-US" altLang="zh-TW" baseline="0" dirty="0"/>
              <a:t>their</a:t>
            </a:r>
            <a:r>
              <a:rPr lang="zh-TW" altLang="en-US" baseline="0" dirty="0"/>
              <a:t> </a:t>
            </a:r>
            <a:r>
              <a:rPr lang="en-US" altLang="zh-TW" baseline="0" dirty="0"/>
              <a:t>needs.</a:t>
            </a:r>
            <a:r>
              <a:rPr lang="zh-TW" altLang="en-US" baseline="0" dirty="0"/>
              <a:t> </a:t>
            </a:r>
            <a:r>
              <a:rPr lang="en-US" altLang="zh-TW" baseline="0" dirty="0"/>
              <a:t>That</a:t>
            </a:r>
            <a:r>
              <a:rPr lang="zh-TW" altLang="en-US" baseline="0" dirty="0"/>
              <a:t> </a:t>
            </a:r>
            <a:r>
              <a:rPr lang="en-US" altLang="zh-TW" baseline="0" dirty="0"/>
              <a:t>can</a:t>
            </a:r>
            <a:r>
              <a:rPr lang="zh-TW" altLang="en-US" baseline="0" dirty="0"/>
              <a:t> </a:t>
            </a:r>
            <a:r>
              <a:rPr lang="en-US" altLang="zh-TW" baseline="0" dirty="0"/>
              <a:t>extend</a:t>
            </a:r>
            <a:r>
              <a:rPr lang="zh-TW" altLang="en-US" baseline="0" dirty="0"/>
              <a:t> </a:t>
            </a:r>
            <a:r>
              <a:rPr lang="en-US" altLang="zh-TW" baseline="0" dirty="0"/>
              <a:t>and</a:t>
            </a:r>
            <a:r>
              <a:rPr lang="zh-TW" altLang="en-US" baseline="0" dirty="0"/>
              <a:t> </a:t>
            </a:r>
            <a:r>
              <a:rPr lang="en-US" altLang="zh-TW" baseline="0" dirty="0"/>
              <a:t>maintain</a:t>
            </a:r>
            <a:r>
              <a:rPr lang="zh-TW" altLang="en-US" baseline="0" dirty="0"/>
              <a:t> </a:t>
            </a:r>
            <a:r>
              <a:rPr lang="en-US" altLang="zh-TW" baseline="0" dirty="0"/>
              <a:t>market</a:t>
            </a:r>
            <a:r>
              <a:rPr lang="zh-TW" altLang="en-US" baseline="0" dirty="0"/>
              <a:t> </a:t>
            </a:r>
            <a:r>
              <a:rPr lang="en-US" altLang="zh-TW" baseline="0" dirty="0"/>
              <a:t>life</a:t>
            </a:r>
            <a:r>
              <a:rPr lang="zh-TW" altLang="en-US" baseline="0" dirty="0"/>
              <a:t> </a:t>
            </a:r>
            <a:r>
              <a:rPr lang="en-US" altLang="zh-TW" baseline="0" dirty="0"/>
              <a:t>style</a:t>
            </a:r>
            <a:r>
              <a:rPr lang="zh-TW" altLang="en-US" baseline="0" dirty="0"/>
              <a:t> </a:t>
            </a:r>
            <a:r>
              <a:rPr lang="en-US" altLang="zh-TW" baseline="0" dirty="0"/>
              <a:t>in</a:t>
            </a:r>
            <a:r>
              <a:rPr lang="zh-TW" altLang="en-US" baseline="0" dirty="0"/>
              <a:t> </a:t>
            </a:r>
            <a:r>
              <a:rPr lang="en-US" altLang="zh-TW" baseline="0" dirty="0"/>
              <a:t>growth</a:t>
            </a:r>
            <a:r>
              <a:rPr lang="zh-TW" altLang="en-US" baseline="0" dirty="0"/>
              <a:t> </a:t>
            </a:r>
            <a:r>
              <a:rPr lang="en-US" altLang="zh-TW" baseline="0" dirty="0"/>
              <a:t>and</a:t>
            </a:r>
            <a:r>
              <a:rPr lang="zh-TW" altLang="en-US" baseline="0" dirty="0"/>
              <a:t> </a:t>
            </a:r>
            <a:r>
              <a:rPr lang="en-US" altLang="zh-TW" baseline="0" dirty="0"/>
              <a:t>maturity</a:t>
            </a:r>
            <a:r>
              <a:rPr lang="zh-TW" altLang="en-US" baseline="0" dirty="0"/>
              <a:t> </a:t>
            </a:r>
            <a:r>
              <a:rPr lang="en-US" altLang="zh-TW" baseline="0" dirty="0"/>
              <a:t>stage.</a:t>
            </a:r>
            <a:r>
              <a:rPr lang="zh-TW" altLang="en-US" baseline="0" dirty="0"/>
              <a:t> </a:t>
            </a:r>
            <a:r>
              <a:rPr lang="en-US" altLang="zh-TW" baseline="0" dirty="0"/>
              <a:t>However,</a:t>
            </a:r>
            <a:r>
              <a:rPr lang="zh-TW" altLang="en-US" baseline="0" dirty="0"/>
              <a:t> </a:t>
            </a:r>
            <a:r>
              <a:rPr lang="en-US" altLang="zh-TW" baseline="0" dirty="0"/>
              <a:t>the</a:t>
            </a:r>
            <a:r>
              <a:rPr lang="zh-TW" altLang="en-US" baseline="0" dirty="0"/>
              <a:t> </a:t>
            </a:r>
            <a:r>
              <a:rPr lang="en-US" altLang="zh-TW" baseline="0" dirty="0"/>
              <a:t>profit</a:t>
            </a:r>
            <a:r>
              <a:rPr lang="zh-TW" altLang="en-US" baseline="0" dirty="0"/>
              <a:t> </a:t>
            </a:r>
            <a:r>
              <a:rPr lang="en-US" altLang="zh-TW" baseline="0" dirty="0"/>
              <a:t>return</a:t>
            </a:r>
            <a:r>
              <a:rPr lang="zh-TW" altLang="en-US" baseline="0" dirty="0"/>
              <a:t> </a:t>
            </a:r>
            <a:r>
              <a:rPr lang="en-US" altLang="zh-TW" baseline="0" dirty="0"/>
              <a:t>may</a:t>
            </a:r>
            <a:r>
              <a:rPr lang="zh-TW" altLang="en-US" baseline="0" dirty="0"/>
              <a:t> </a:t>
            </a:r>
            <a:r>
              <a:rPr lang="en-US" altLang="zh-TW" baseline="0" dirty="0"/>
              <a:t>be</a:t>
            </a:r>
            <a:r>
              <a:rPr lang="zh-TW" altLang="en-US" baseline="0" dirty="0"/>
              <a:t> </a:t>
            </a:r>
            <a:r>
              <a:rPr lang="en-US" altLang="zh-TW" baseline="0" dirty="0"/>
              <a:t>much</a:t>
            </a:r>
            <a:r>
              <a:rPr lang="zh-TW" altLang="en-US" baseline="0" dirty="0"/>
              <a:t> </a:t>
            </a:r>
            <a:r>
              <a:rPr lang="en-US" altLang="zh-TW" baseline="0" dirty="0"/>
              <a:t>slower</a:t>
            </a:r>
            <a:r>
              <a:rPr lang="zh-TW" altLang="en-US" baseline="0" dirty="0"/>
              <a:t> </a:t>
            </a:r>
            <a:r>
              <a:rPr lang="en-US" altLang="zh-TW" baseline="0" dirty="0"/>
              <a:t>due</a:t>
            </a:r>
            <a:r>
              <a:rPr lang="zh-TW" altLang="en-US" baseline="0" dirty="0"/>
              <a:t> </a:t>
            </a:r>
            <a:r>
              <a:rPr lang="en-US" altLang="zh-TW" baseline="0" dirty="0"/>
              <a:t>to</a:t>
            </a:r>
            <a:r>
              <a:rPr lang="zh-TW" altLang="en-US" baseline="0" dirty="0"/>
              <a:t> </a:t>
            </a:r>
            <a:r>
              <a:rPr lang="en-US" altLang="zh-TW" baseline="0" dirty="0"/>
              <a:t>the</a:t>
            </a:r>
            <a:r>
              <a:rPr lang="zh-TW" altLang="en-US" baseline="0" dirty="0"/>
              <a:t> </a:t>
            </a:r>
            <a:r>
              <a:rPr lang="en-US" altLang="zh-TW" baseline="0" dirty="0"/>
              <a:t>niche</a:t>
            </a:r>
            <a:r>
              <a:rPr lang="zh-TW" altLang="en-US" baseline="0" dirty="0"/>
              <a:t> </a:t>
            </a:r>
            <a:r>
              <a:rPr lang="en-US" altLang="zh-TW" baseline="0" dirty="0"/>
              <a:t>market</a:t>
            </a:r>
            <a:r>
              <a:rPr lang="zh-TW" altLang="en-US" baseline="0" dirty="0"/>
              <a:t> </a:t>
            </a:r>
            <a:r>
              <a:rPr lang="en-US" altLang="zh-TW" baseline="0" dirty="0"/>
              <a:t>size.</a:t>
            </a:r>
            <a:r>
              <a:rPr lang="zh-TW" altLang="en-US" baseline="0" dirty="0"/>
              <a:t> </a:t>
            </a:r>
            <a:endParaRPr lang="en-US" altLang="zh-TW" baseline="0" dirty="0"/>
          </a:p>
          <a:p>
            <a:r>
              <a:rPr lang="en-US" altLang="zh-TW" baseline="0" dirty="0"/>
              <a:t>Regarding</a:t>
            </a:r>
            <a:r>
              <a:rPr lang="zh-TW" altLang="en-US" baseline="0" dirty="0"/>
              <a:t> </a:t>
            </a:r>
            <a:r>
              <a:rPr lang="en-US" altLang="zh-TW" baseline="0" dirty="0"/>
              <a:t>to</a:t>
            </a:r>
            <a:r>
              <a:rPr lang="zh-TW" altLang="en-US" baseline="0" dirty="0"/>
              <a:t> </a:t>
            </a:r>
            <a:r>
              <a:rPr lang="en-US" altLang="zh-TW" baseline="0" dirty="0"/>
              <a:t>accessible,</a:t>
            </a:r>
            <a:r>
              <a:rPr lang="zh-TW" altLang="en-US" baseline="0" dirty="0"/>
              <a:t> </a:t>
            </a:r>
            <a:r>
              <a:rPr lang="en-US" altLang="zh-TW" baseline="0" dirty="0"/>
              <a:t>Nespresso</a:t>
            </a:r>
            <a:r>
              <a:rPr lang="zh-TW" altLang="en-US" baseline="0" dirty="0"/>
              <a:t> </a:t>
            </a:r>
            <a:r>
              <a:rPr lang="en-US" altLang="zh-TW" baseline="0" dirty="0"/>
              <a:t>is</a:t>
            </a:r>
            <a:r>
              <a:rPr lang="zh-TW" altLang="en-US" baseline="0" dirty="0"/>
              <a:t> </a:t>
            </a:r>
            <a:r>
              <a:rPr lang="en-US" altLang="zh-TW" baseline="0" dirty="0"/>
              <a:t>not</a:t>
            </a:r>
            <a:r>
              <a:rPr lang="zh-TW" altLang="en-US" baseline="0" dirty="0"/>
              <a:t> </a:t>
            </a:r>
            <a:r>
              <a:rPr lang="en-US" altLang="zh-TW" baseline="0" dirty="0"/>
              <a:t>the</a:t>
            </a:r>
            <a:r>
              <a:rPr lang="zh-TW" altLang="en-US" baseline="0" dirty="0"/>
              <a:t> </a:t>
            </a:r>
            <a:r>
              <a:rPr lang="en-US" altLang="zh-TW" baseline="0" dirty="0"/>
              <a:t>leader</a:t>
            </a:r>
            <a:r>
              <a:rPr lang="zh-TW" altLang="en-US" baseline="0" dirty="0"/>
              <a:t> </a:t>
            </a:r>
            <a:r>
              <a:rPr lang="en-US" altLang="zh-TW" baseline="0" dirty="0"/>
              <a:t>of</a:t>
            </a:r>
            <a:r>
              <a:rPr lang="zh-TW" altLang="en-US" baseline="0" dirty="0"/>
              <a:t> </a:t>
            </a:r>
            <a:r>
              <a:rPr lang="en-US" altLang="zh-TW" baseline="0" dirty="0"/>
              <a:t>tea</a:t>
            </a:r>
            <a:r>
              <a:rPr lang="zh-TW" altLang="en-US" baseline="0" dirty="0"/>
              <a:t> </a:t>
            </a:r>
            <a:r>
              <a:rPr lang="en-US" altLang="zh-TW" baseline="0" dirty="0"/>
              <a:t>industry,</a:t>
            </a:r>
            <a:r>
              <a:rPr lang="zh-TW" altLang="en-US" baseline="0" dirty="0"/>
              <a:t> </a:t>
            </a:r>
            <a:r>
              <a:rPr lang="en-US" altLang="zh-TW" baseline="0" dirty="0"/>
              <a:t>and</a:t>
            </a:r>
            <a:r>
              <a:rPr lang="zh-TW" altLang="en-US" baseline="0" dirty="0"/>
              <a:t> </a:t>
            </a:r>
            <a:r>
              <a:rPr lang="en-US" altLang="zh-TW" baseline="0" dirty="0"/>
              <a:t>it</a:t>
            </a:r>
            <a:r>
              <a:rPr lang="zh-TW" altLang="en-US" baseline="0" dirty="0"/>
              <a:t> </a:t>
            </a:r>
            <a:r>
              <a:rPr lang="en-US" altLang="zh-TW" baseline="0" dirty="0"/>
              <a:t>may</a:t>
            </a:r>
            <a:r>
              <a:rPr lang="zh-TW" altLang="en-US" baseline="0" dirty="0"/>
              <a:t> </a:t>
            </a:r>
            <a:r>
              <a:rPr lang="en-US" altLang="zh-TW" baseline="0" dirty="0"/>
              <a:t>need</a:t>
            </a:r>
            <a:r>
              <a:rPr lang="zh-TW" altLang="en-US" baseline="0" dirty="0"/>
              <a:t> </a:t>
            </a:r>
            <a:r>
              <a:rPr lang="en-US" altLang="zh-TW" baseline="0" dirty="0"/>
              <a:t>more</a:t>
            </a:r>
            <a:r>
              <a:rPr lang="zh-TW" altLang="en-US" baseline="0" dirty="0"/>
              <a:t> </a:t>
            </a:r>
            <a:r>
              <a:rPr lang="en-US" altLang="zh-TW" baseline="0" dirty="0"/>
              <a:t>time</a:t>
            </a:r>
            <a:r>
              <a:rPr lang="zh-TW" altLang="en-US" baseline="0" dirty="0"/>
              <a:t> </a:t>
            </a:r>
            <a:r>
              <a:rPr lang="en-US" altLang="zh-TW" baseline="0" dirty="0"/>
              <a:t>to</a:t>
            </a:r>
            <a:r>
              <a:rPr lang="zh-TW" altLang="en-US" baseline="0" dirty="0"/>
              <a:t> </a:t>
            </a:r>
            <a:r>
              <a:rPr lang="en-US" altLang="zh-TW" baseline="0" dirty="0"/>
              <a:t>reach</a:t>
            </a:r>
            <a:r>
              <a:rPr lang="zh-TW" altLang="en-US" baseline="0" dirty="0"/>
              <a:t> </a:t>
            </a:r>
            <a:r>
              <a:rPr lang="en-US" altLang="zh-TW" baseline="0" dirty="0"/>
              <a:t>the</a:t>
            </a:r>
            <a:r>
              <a:rPr lang="zh-TW" altLang="en-US" baseline="0" dirty="0"/>
              <a:t> </a:t>
            </a:r>
            <a:r>
              <a:rPr lang="en-US" altLang="zh-TW" baseline="0" dirty="0"/>
              <a:t>target</a:t>
            </a:r>
            <a:r>
              <a:rPr lang="zh-TW" altLang="en-US" baseline="0" dirty="0"/>
              <a:t> </a:t>
            </a:r>
            <a:r>
              <a:rPr lang="en-US" altLang="zh-TW" baseline="0" dirty="0"/>
              <a:t>group.</a:t>
            </a:r>
            <a:r>
              <a:rPr lang="zh-TW" altLang="en-US" baseline="0" dirty="0"/>
              <a:t> </a:t>
            </a:r>
            <a:endParaRPr lang="en-US" altLang="zh-TW" baseline="0" dirty="0"/>
          </a:p>
          <a:p>
            <a:r>
              <a:rPr lang="en-US" altLang="zh-TW" baseline="0" dirty="0"/>
              <a:t>According</a:t>
            </a:r>
            <a:r>
              <a:rPr lang="zh-TW" altLang="en-US" baseline="0" dirty="0"/>
              <a:t> </a:t>
            </a:r>
            <a:r>
              <a:rPr lang="en-US" altLang="zh-TW" baseline="0" dirty="0"/>
              <a:t>to</a:t>
            </a:r>
            <a:r>
              <a:rPr lang="zh-TW" altLang="en-US" baseline="0" dirty="0"/>
              <a:t> </a:t>
            </a:r>
            <a:r>
              <a:rPr lang="en-US" altLang="zh-TW" baseline="0" dirty="0"/>
              <a:t>the</a:t>
            </a:r>
            <a:r>
              <a:rPr lang="zh-TW" altLang="en-US" baseline="0" dirty="0"/>
              <a:t> </a:t>
            </a:r>
            <a:r>
              <a:rPr lang="en-US" altLang="zh-TW" baseline="0" dirty="0"/>
              <a:t>market</a:t>
            </a:r>
            <a:r>
              <a:rPr lang="zh-TW" altLang="en-US" baseline="0" dirty="0"/>
              <a:t> </a:t>
            </a:r>
            <a:r>
              <a:rPr lang="en-US" altLang="zh-TW" baseline="0" dirty="0"/>
              <a:t>research,</a:t>
            </a:r>
            <a:r>
              <a:rPr lang="zh-TW" altLang="en-US" baseline="0" dirty="0"/>
              <a:t> </a:t>
            </a:r>
            <a:r>
              <a:rPr lang="en-US" altLang="zh-TW" baseline="0" dirty="0"/>
              <a:t>there</a:t>
            </a:r>
            <a:r>
              <a:rPr lang="zh-TW" altLang="en-US" baseline="0" dirty="0"/>
              <a:t> </a:t>
            </a:r>
            <a:r>
              <a:rPr lang="en-US" altLang="zh-TW" baseline="0" dirty="0"/>
              <a:t>is</a:t>
            </a:r>
            <a:r>
              <a:rPr lang="zh-TW" altLang="en-US" baseline="0" dirty="0"/>
              <a:t> </a:t>
            </a:r>
            <a:r>
              <a:rPr lang="en-US" altLang="zh-TW" baseline="0" dirty="0"/>
              <a:t>a</a:t>
            </a:r>
            <a:r>
              <a:rPr lang="zh-TW" altLang="en-US" baseline="0" dirty="0"/>
              <a:t> </a:t>
            </a:r>
            <a:r>
              <a:rPr lang="en-US" altLang="zh-TW" baseline="0" dirty="0"/>
              <a:t>finding</a:t>
            </a:r>
            <a:r>
              <a:rPr lang="zh-TW" altLang="en-US" baseline="0" dirty="0"/>
              <a:t> </a:t>
            </a:r>
            <a:r>
              <a:rPr lang="en-US" altLang="zh-TW" baseline="0" dirty="0"/>
              <a:t>of</a:t>
            </a:r>
            <a:r>
              <a:rPr lang="zh-TW" altLang="en-US" baseline="0" dirty="0"/>
              <a:t> </a:t>
            </a:r>
            <a:r>
              <a:rPr lang="en-US" altLang="zh-TW" baseline="0" dirty="0"/>
              <a:t>female</a:t>
            </a:r>
            <a:r>
              <a:rPr lang="zh-TW" altLang="en-US" baseline="0" dirty="0"/>
              <a:t> </a:t>
            </a:r>
            <a:r>
              <a:rPr lang="en-US" altLang="zh-TW" baseline="0" dirty="0"/>
              <a:t>much</a:t>
            </a:r>
            <a:r>
              <a:rPr lang="zh-TW" altLang="en-US" baseline="0" dirty="0"/>
              <a:t> </a:t>
            </a:r>
            <a:r>
              <a:rPr lang="en-US" altLang="zh-TW" baseline="0" dirty="0"/>
              <a:t>more</a:t>
            </a:r>
            <a:r>
              <a:rPr lang="zh-TW" altLang="en-US" baseline="0" dirty="0"/>
              <a:t> </a:t>
            </a:r>
            <a:r>
              <a:rPr lang="en-US" altLang="zh-TW" baseline="0" dirty="0"/>
              <a:t>prefer</a:t>
            </a:r>
            <a:r>
              <a:rPr lang="zh-TW" altLang="en-US" baseline="0" dirty="0"/>
              <a:t> </a:t>
            </a:r>
            <a:r>
              <a:rPr lang="en-US" altLang="zh-TW" baseline="0" dirty="0"/>
              <a:t>to</a:t>
            </a:r>
            <a:r>
              <a:rPr lang="zh-TW" altLang="en-US" baseline="0" dirty="0"/>
              <a:t> </a:t>
            </a:r>
            <a:r>
              <a:rPr lang="en-US" altLang="zh-TW" baseline="0" dirty="0"/>
              <a:t>taste</a:t>
            </a:r>
            <a:r>
              <a:rPr lang="zh-TW" altLang="en-US" baseline="0" dirty="0"/>
              <a:t> </a:t>
            </a:r>
            <a:r>
              <a:rPr lang="en-US" altLang="zh-TW" baseline="0" dirty="0"/>
              <a:t>fresh</a:t>
            </a:r>
            <a:r>
              <a:rPr lang="zh-TW" altLang="en-US" baseline="0" dirty="0"/>
              <a:t> </a:t>
            </a:r>
            <a:r>
              <a:rPr lang="en-US" altLang="zh-TW" baseline="0" dirty="0"/>
              <a:t>and</a:t>
            </a:r>
            <a:r>
              <a:rPr lang="zh-TW" altLang="en-US" baseline="0" dirty="0"/>
              <a:t> </a:t>
            </a:r>
            <a:r>
              <a:rPr lang="en-US" altLang="zh-TW" baseline="0" dirty="0"/>
              <a:t>light</a:t>
            </a:r>
            <a:r>
              <a:rPr lang="zh-TW" altLang="en-US" baseline="0" dirty="0"/>
              <a:t> </a:t>
            </a:r>
            <a:r>
              <a:rPr lang="en-US" altLang="zh-TW" baseline="0" dirty="0"/>
              <a:t>drinks.</a:t>
            </a:r>
            <a:r>
              <a:rPr lang="zh-TW" altLang="en-US" baseline="0" dirty="0"/>
              <a:t> </a:t>
            </a:r>
            <a:r>
              <a:rPr lang="en-US" altLang="zh-TW" baseline="0" dirty="0"/>
              <a:t>So</a:t>
            </a:r>
            <a:r>
              <a:rPr lang="zh-TW" altLang="en-US" baseline="0" dirty="0"/>
              <a:t> </a:t>
            </a:r>
            <a:r>
              <a:rPr lang="en-US" altLang="zh-TW" baseline="0" dirty="0"/>
              <a:t>our</a:t>
            </a:r>
            <a:r>
              <a:rPr lang="zh-TW" altLang="en-US" baseline="0" dirty="0"/>
              <a:t> </a:t>
            </a:r>
            <a:r>
              <a:rPr lang="en-US" altLang="zh-TW" baseline="0" dirty="0"/>
              <a:t>unique</a:t>
            </a:r>
            <a:r>
              <a:rPr lang="zh-TW" altLang="en-US" baseline="0" dirty="0"/>
              <a:t> </a:t>
            </a:r>
            <a:r>
              <a:rPr lang="en-US" altLang="zh-TW" baseline="0" dirty="0"/>
              <a:t>product</a:t>
            </a:r>
            <a:r>
              <a:rPr lang="zh-TW" altLang="en-US" baseline="0" dirty="0"/>
              <a:t> </a:t>
            </a:r>
            <a:r>
              <a:rPr lang="en-US" altLang="zh-TW" baseline="0" dirty="0"/>
              <a:t>is</a:t>
            </a:r>
            <a:r>
              <a:rPr lang="zh-TW" altLang="en-US" baseline="0" dirty="0"/>
              <a:t> </a:t>
            </a:r>
            <a:r>
              <a:rPr lang="en-US" altLang="zh-TW" baseline="0" dirty="0"/>
              <a:t>appropriate</a:t>
            </a:r>
            <a:r>
              <a:rPr lang="zh-TW" altLang="en-US" baseline="0" dirty="0"/>
              <a:t> </a:t>
            </a:r>
            <a:r>
              <a:rPr lang="en-US" altLang="zh-TW" baseline="0" dirty="0"/>
              <a:t>to</a:t>
            </a:r>
            <a:r>
              <a:rPr lang="zh-TW" altLang="en-US" baseline="0" dirty="0"/>
              <a:t> </a:t>
            </a:r>
            <a:r>
              <a:rPr lang="en-US" altLang="zh-TW" baseline="0" dirty="0"/>
              <a:t>the</a:t>
            </a:r>
            <a:r>
              <a:rPr lang="zh-TW" altLang="en-US" baseline="0" dirty="0"/>
              <a:t> </a:t>
            </a:r>
            <a:r>
              <a:rPr lang="en-US" altLang="zh-TW" baseline="0" dirty="0"/>
              <a:t>target</a:t>
            </a:r>
            <a:r>
              <a:rPr lang="zh-TW" altLang="en-US" baseline="0" dirty="0"/>
              <a:t> </a:t>
            </a:r>
            <a:r>
              <a:rPr lang="en-US" altLang="zh-TW" baseline="0" dirty="0"/>
              <a:t>group</a:t>
            </a:r>
            <a:r>
              <a:rPr lang="zh-TW" altLang="en-US" baseline="0" dirty="0"/>
              <a:t> </a:t>
            </a:r>
            <a:r>
              <a:rPr lang="en-US" altLang="zh-TW" baseline="0" dirty="0"/>
              <a:t>by</a:t>
            </a:r>
            <a:r>
              <a:rPr lang="zh-TW" altLang="en-US" baseline="0" dirty="0"/>
              <a:t> </a:t>
            </a:r>
            <a:r>
              <a:rPr lang="en-US" altLang="zh-TW" baseline="0" dirty="0"/>
              <a:t>differentiated</a:t>
            </a:r>
            <a:r>
              <a:rPr lang="zh-TW" altLang="en-US" baseline="0" dirty="0"/>
              <a:t> </a:t>
            </a:r>
            <a:r>
              <a:rPr lang="en-US" altLang="zh-TW" baseline="0" dirty="0"/>
              <a:t>quality</a:t>
            </a:r>
            <a:r>
              <a:rPr lang="zh-TW" altLang="en-US" baseline="0" dirty="0"/>
              <a:t> </a:t>
            </a:r>
            <a:r>
              <a:rPr lang="en-US" altLang="zh-TW" baseline="0" dirty="0"/>
              <a:t>and</a:t>
            </a:r>
            <a:r>
              <a:rPr lang="zh-TW" altLang="en-US" baseline="0" dirty="0"/>
              <a:t> </a:t>
            </a:r>
            <a:r>
              <a:rPr lang="en-US" altLang="zh-TW" baseline="0" dirty="0"/>
              <a:t>ingredients.</a:t>
            </a:r>
            <a:r>
              <a:rPr lang="zh-TW" altLang="en-US" baseline="0" dirty="0"/>
              <a:t> </a:t>
            </a:r>
            <a:endParaRPr lang="en-US" altLang="zh-TW" baseline="0" dirty="0"/>
          </a:p>
          <a:p>
            <a:r>
              <a:rPr lang="en-US" altLang="zh-TW" baseline="0" dirty="0"/>
              <a:t>The</a:t>
            </a:r>
            <a:r>
              <a:rPr lang="zh-TW" altLang="en-US" baseline="0" dirty="0"/>
              <a:t> </a:t>
            </a:r>
            <a:r>
              <a:rPr lang="en-US" altLang="zh-TW" baseline="0" dirty="0"/>
              <a:t>last</a:t>
            </a:r>
            <a:r>
              <a:rPr lang="zh-TW" altLang="en-US" baseline="0" dirty="0"/>
              <a:t> </a:t>
            </a:r>
            <a:r>
              <a:rPr lang="en-US" altLang="zh-TW" baseline="0" dirty="0"/>
              <a:t>one</a:t>
            </a:r>
            <a:r>
              <a:rPr lang="zh-TW" altLang="en-US" baseline="0" dirty="0"/>
              <a:t> </a:t>
            </a:r>
            <a:r>
              <a:rPr lang="en-US" altLang="zh-TW" baseline="0" dirty="0"/>
              <a:t>is</a:t>
            </a:r>
            <a:r>
              <a:rPr lang="zh-TW" altLang="en-US" baseline="0" dirty="0"/>
              <a:t> </a:t>
            </a:r>
            <a:r>
              <a:rPr lang="en-US" altLang="zh-TW" baseline="0" dirty="0"/>
              <a:t>actionable,</a:t>
            </a:r>
            <a:r>
              <a:rPr lang="zh-TW" altLang="en-US" baseline="0" dirty="0"/>
              <a:t> </a:t>
            </a:r>
            <a:r>
              <a:rPr lang="en-US" altLang="zh-TW" baseline="0" dirty="0"/>
              <a:t>we</a:t>
            </a:r>
            <a:r>
              <a:rPr lang="zh-TW" altLang="en-US" baseline="0" dirty="0"/>
              <a:t> </a:t>
            </a:r>
            <a:r>
              <a:rPr lang="en-US" altLang="zh-TW" baseline="0" dirty="0"/>
              <a:t>suggest</a:t>
            </a:r>
            <a:r>
              <a:rPr lang="zh-TW" altLang="en-US" baseline="0" dirty="0"/>
              <a:t> </a:t>
            </a:r>
            <a:r>
              <a:rPr lang="en-US" altLang="zh-TW" baseline="0" dirty="0"/>
              <a:t>to</a:t>
            </a:r>
            <a:r>
              <a:rPr lang="zh-TW" altLang="en-US" baseline="0" dirty="0"/>
              <a:t> </a:t>
            </a:r>
            <a:r>
              <a:rPr lang="en-US" altLang="zh-TW" baseline="0" dirty="0"/>
              <a:t>create</a:t>
            </a:r>
            <a:r>
              <a:rPr lang="zh-TW" altLang="en-US" baseline="0" dirty="0"/>
              <a:t> </a:t>
            </a:r>
            <a:r>
              <a:rPr lang="en-US" altLang="zh-TW" baseline="0" dirty="0"/>
              <a:t>a</a:t>
            </a:r>
            <a:r>
              <a:rPr lang="zh-TW" altLang="en-US" baseline="0" dirty="0"/>
              <a:t> </a:t>
            </a:r>
            <a:r>
              <a:rPr lang="en-US" altLang="zh-TW" baseline="0" dirty="0"/>
              <a:t>customized</a:t>
            </a:r>
            <a:r>
              <a:rPr lang="zh-TW" altLang="en-US" baseline="0" dirty="0"/>
              <a:t> </a:t>
            </a:r>
            <a:r>
              <a:rPr lang="en-US" altLang="zh-TW" baseline="0" dirty="0"/>
              <a:t>new</a:t>
            </a:r>
            <a:r>
              <a:rPr lang="zh-TW" altLang="en-US" baseline="0" dirty="0"/>
              <a:t> </a:t>
            </a:r>
            <a:r>
              <a:rPr lang="en-US" altLang="zh-TW" baseline="0" dirty="0"/>
              <a:t>product</a:t>
            </a:r>
            <a:r>
              <a:rPr lang="zh-TW" altLang="en-US" baseline="0" dirty="0"/>
              <a:t> </a:t>
            </a:r>
            <a:r>
              <a:rPr lang="en-US" altLang="zh-TW" baseline="0" dirty="0"/>
              <a:t>launch</a:t>
            </a:r>
            <a:r>
              <a:rPr lang="zh-TW" altLang="en-US" baseline="0" dirty="0"/>
              <a:t> </a:t>
            </a:r>
            <a:r>
              <a:rPr lang="en-US" altLang="zh-TW" baseline="0" dirty="0"/>
              <a:t>promotion</a:t>
            </a:r>
            <a:r>
              <a:rPr lang="zh-TW" altLang="en-US" baseline="0" dirty="0"/>
              <a:t> </a:t>
            </a:r>
            <a:r>
              <a:rPr lang="en-US" altLang="zh-TW" baseline="0" dirty="0"/>
              <a:t>plan</a:t>
            </a:r>
            <a:r>
              <a:rPr lang="zh-TW" altLang="en-US" baseline="0" dirty="0"/>
              <a:t> </a:t>
            </a:r>
            <a:r>
              <a:rPr lang="en-US" altLang="zh-TW" baseline="0" dirty="0"/>
              <a:t>which</a:t>
            </a:r>
            <a:r>
              <a:rPr lang="zh-TW" altLang="en-US" baseline="0" dirty="0"/>
              <a:t> </a:t>
            </a:r>
            <a:r>
              <a:rPr lang="en-US" altLang="zh-TW" baseline="0" dirty="0"/>
              <a:t>based</a:t>
            </a:r>
            <a:r>
              <a:rPr lang="zh-TW" altLang="en-US" baseline="0" dirty="0"/>
              <a:t> </a:t>
            </a:r>
            <a:r>
              <a:rPr lang="en-US" altLang="zh-TW" baseline="0" dirty="0"/>
              <a:t>on</a:t>
            </a:r>
            <a:r>
              <a:rPr lang="zh-TW" altLang="en-US" baseline="0" dirty="0"/>
              <a:t> </a:t>
            </a:r>
            <a:r>
              <a:rPr lang="en-US" altLang="zh-TW" baseline="0" dirty="0"/>
              <a:t>actual</a:t>
            </a:r>
            <a:r>
              <a:rPr lang="zh-TW" altLang="en-US" baseline="0" dirty="0"/>
              <a:t> </a:t>
            </a:r>
            <a:r>
              <a:rPr lang="en-US" altLang="zh-TW" baseline="0" dirty="0"/>
              <a:t>scenario.</a:t>
            </a:r>
            <a:r>
              <a:rPr lang="zh-TW" altLang="en-US" baseline="0" dirty="0"/>
              <a:t> </a:t>
            </a:r>
            <a:endParaRPr lang="en-US" baseline="0" dirty="0"/>
          </a:p>
          <a:p>
            <a:endParaRPr lang="en-US" dirty="0"/>
          </a:p>
        </p:txBody>
      </p:sp>
      <p:sp>
        <p:nvSpPr>
          <p:cNvPr id="4" name="Slide Number Placeholder 3"/>
          <p:cNvSpPr>
            <a:spLocks noGrp="1"/>
          </p:cNvSpPr>
          <p:nvPr>
            <p:ph type="sldNum" sz="quarter" idx="10"/>
          </p:nvPr>
        </p:nvSpPr>
        <p:spPr/>
        <p:txBody>
          <a:bodyPr/>
          <a:lstStyle/>
          <a:p>
            <a:fld id="{8FEBA6AF-04FA-4A19-8A91-1B807DBBA009}" type="slidenum">
              <a:rPr lang="zh-HK" altLang="en-US" smtClean="0"/>
              <a:pPr/>
              <a:t>6</a:t>
            </a:fld>
            <a:endParaRPr lang="zh-HK" altLang="en-US"/>
          </a:p>
        </p:txBody>
      </p:sp>
    </p:spTree>
    <p:extLst>
      <p:ext uri="{BB962C8B-B14F-4D97-AF65-F5344CB8AC3E}">
        <p14:creationId xmlns="" xmlns:p14="http://schemas.microsoft.com/office/powerpoint/2010/main" val="1739851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1200" dirty="0">
                <a:solidFill>
                  <a:schemeClr val="tx1"/>
                </a:solidFill>
              </a:rPr>
              <a:t>Here,</a:t>
            </a:r>
            <a:r>
              <a:rPr lang="zh-TW" altLang="en-US" sz="1200" dirty="0">
                <a:solidFill>
                  <a:schemeClr val="tx1"/>
                </a:solidFill>
              </a:rPr>
              <a:t> </a:t>
            </a:r>
            <a:r>
              <a:rPr lang="en-US" altLang="zh-TW" sz="1200" dirty="0">
                <a:solidFill>
                  <a:schemeClr val="tx1"/>
                </a:solidFill>
              </a:rPr>
              <a:t>I</a:t>
            </a:r>
            <a:r>
              <a:rPr lang="zh-TW" altLang="en-US" sz="1200" baseline="0" dirty="0">
                <a:solidFill>
                  <a:schemeClr val="tx1"/>
                </a:solidFill>
              </a:rPr>
              <a:t> </a:t>
            </a:r>
            <a:r>
              <a:rPr lang="en-US" altLang="zh-TW" sz="1200" baseline="0" dirty="0">
                <a:solidFill>
                  <a:schemeClr val="tx1"/>
                </a:solidFill>
              </a:rPr>
              <a:t>would</a:t>
            </a:r>
            <a:r>
              <a:rPr lang="zh-TW" altLang="en-US" sz="1200" baseline="0" dirty="0">
                <a:solidFill>
                  <a:schemeClr val="tx1"/>
                </a:solidFill>
              </a:rPr>
              <a:t> </a:t>
            </a:r>
            <a:r>
              <a:rPr lang="en-US" altLang="zh-TW" sz="1200" baseline="0" dirty="0">
                <a:solidFill>
                  <a:schemeClr val="tx1"/>
                </a:solidFill>
              </a:rPr>
              <a:t>like</a:t>
            </a:r>
            <a:r>
              <a:rPr lang="zh-TW" altLang="en-US" sz="1200" baseline="0" dirty="0">
                <a:solidFill>
                  <a:schemeClr val="tx1"/>
                </a:solidFill>
              </a:rPr>
              <a:t> </a:t>
            </a:r>
            <a:r>
              <a:rPr lang="en-US" altLang="zh-TW" sz="1200" baseline="0" dirty="0">
                <a:solidFill>
                  <a:schemeClr val="tx1"/>
                </a:solidFill>
              </a:rPr>
              <a:t>to</a:t>
            </a:r>
            <a:r>
              <a:rPr lang="zh-TW" altLang="en-US" sz="1200" baseline="0" dirty="0">
                <a:solidFill>
                  <a:schemeClr val="tx1"/>
                </a:solidFill>
              </a:rPr>
              <a:t> </a:t>
            </a:r>
            <a:r>
              <a:rPr lang="en-US" altLang="zh-TW" sz="1200" baseline="0" dirty="0">
                <a:solidFill>
                  <a:schemeClr val="tx1"/>
                </a:solidFill>
              </a:rPr>
              <a:t>define</a:t>
            </a:r>
            <a:r>
              <a:rPr lang="zh-TW" altLang="en-US" sz="1200" baseline="0" dirty="0">
                <a:solidFill>
                  <a:schemeClr val="tx1"/>
                </a:solidFill>
              </a:rPr>
              <a:t> </a:t>
            </a:r>
            <a:r>
              <a:rPr lang="en-US" altLang="zh-TW" sz="1200" baseline="0" dirty="0">
                <a:solidFill>
                  <a:schemeClr val="tx1"/>
                </a:solidFill>
              </a:rPr>
              <a:t>the</a:t>
            </a:r>
            <a:r>
              <a:rPr lang="zh-TW" altLang="en-US" sz="1200" baseline="0" dirty="0">
                <a:solidFill>
                  <a:schemeClr val="tx1"/>
                </a:solidFill>
              </a:rPr>
              <a:t> </a:t>
            </a:r>
            <a:r>
              <a:rPr lang="en-US" altLang="zh-TW" sz="1200" baseline="0" dirty="0">
                <a:solidFill>
                  <a:schemeClr val="tx1"/>
                </a:solidFill>
              </a:rPr>
              <a:t>third</a:t>
            </a:r>
            <a:r>
              <a:rPr lang="zh-TW" altLang="en-US" sz="1200" baseline="0" dirty="0">
                <a:solidFill>
                  <a:schemeClr val="tx1"/>
                </a:solidFill>
              </a:rPr>
              <a:t> </a:t>
            </a:r>
            <a:r>
              <a:rPr lang="en-US" altLang="zh-TW" sz="1200" baseline="0" dirty="0">
                <a:solidFill>
                  <a:schemeClr val="tx1"/>
                </a:solidFill>
              </a:rPr>
              <a:t>step</a:t>
            </a:r>
            <a:r>
              <a:rPr lang="zh-TW" altLang="en-US" sz="1200" baseline="0" dirty="0">
                <a:solidFill>
                  <a:schemeClr val="tx1"/>
                </a:solidFill>
              </a:rPr>
              <a:t> </a:t>
            </a:r>
            <a:r>
              <a:rPr lang="en-US" altLang="zh-TW" sz="1200" baseline="0" dirty="0">
                <a:solidFill>
                  <a:schemeClr val="tx1"/>
                </a:solidFill>
              </a:rPr>
              <a:t>of</a:t>
            </a:r>
            <a:r>
              <a:rPr lang="zh-TW" altLang="en-US" sz="1200" baseline="0" dirty="0">
                <a:solidFill>
                  <a:schemeClr val="tx1"/>
                </a:solidFill>
              </a:rPr>
              <a:t> </a:t>
            </a:r>
            <a:r>
              <a:rPr lang="en-US" altLang="zh-TW" sz="1200" baseline="0" dirty="0">
                <a:solidFill>
                  <a:schemeClr val="tx1"/>
                </a:solidFill>
              </a:rPr>
              <a:t>branding,</a:t>
            </a:r>
            <a:r>
              <a:rPr lang="zh-TW" altLang="en-US" sz="1200" baseline="0" dirty="0">
                <a:solidFill>
                  <a:schemeClr val="tx1"/>
                </a:solidFill>
              </a:rPr>
              <a:t> </a:t>
            </a:r>
            <a:r>
              <a:rPr lang="en-US" altLang="zh-TW" sz="1200" baseline="0" dirty="0">
                <a:solidFill>
                  <a:schemeClr val="tx1"/>
                </a:solidFill>
              </a:rPr>
              <a:t>positioning.</a:t>
            </a:r>
            <a:r>
              <a:rPr lang="zh-TW" altLang="en-US" sz="1200" baseline="0" dirty="0">
                <a:solidFill>
                  <a:schemeClr val="tx1"/>
                </a:solidFill>
              </a:rPr>
              <a:t> </a:t>
            </a:r>
            <a:endParaRPr lang="en-US" altLang="zh-TW" sz="1200" baseline="0" dirty="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Positioning is the act of designing the company’s market offering and image to occupy a distinctive place in the minds of the target market</a:t>
            </a:r>
            <a:r>
              <a:rPr lang="en-US" altLang="zh-TW" sz="1200" dirty="0">
                <a:solidFill>
                  <a:schemeClr val="bg1"/>
                </a:solidFill>
              </a:rPr>
              <a:t>.</a:t>
            </a:r>
            <a:r>
              <a:rPr lang="zh-TW" altLang="en-US" sz="1200" baseline="0" dirty="0">
                <a:solidFill>
                  <a:schemeClr val="bg1"/>
                </a:solidFill>
              </a:rPr>
              <a:t> </a:t>
            </a:r>
            <a:r>
              <a:rPr lang="en-US" altLang="zh-TW" sz="1200" baseline="0" dirty="0">
                <a:solidFill>
                  <a:schemeClr val="bg1"/>
                </a:solidFill>
              </a:rPr>
              <a:t>And,</a:t>
            </a:r>
            <a:r>
              <a:rPr lang="zh-TW" altLang="en-US" sz="1200" baseline="0" dirty="0">
                <a:solidFill>
                  <a:schemeClr val="bg1"/>
                </a:solidFill>
              </a:rPr>
              <a:t> </a:t>
            </a:r>
            <a:r>
              <a:rPr lang="en-US" altLang="zh-TW" sz="1200" baseline="0" dirty="0">
                <a:solidFill>
                  <a:schemeClr val="bg1"/>
                </a:solidFill>
              </a:rPr>
              <a:t>f</a:t>
            </a:r>
            <a:r>
              <a:rPr lang="en-US" altLang="zh-TW" sz="1200" dirty="0">
                <a:solidFill>
                  <a:schemeClr val="bg1"/>
                </a:solidFill>
              </a:rPr>
              <a:t>ulfilling</a:t>
            </a:r>
            <a:r>
              <a:rPr lang="zh-TW" altLang="en-US" sz="1200" dirty="0">
                <a:solidFill>
                  <a:schemeClr val="bg1"/>
                </a:solidFill>
              </a:rPr>
              <a:t> </a:t>
            </a:r>
            <a:r>
              <a:rPr lang="en-US" altLang="zh-TW" sz="1200" dirty="0">
                <a:solidFill>
                  <a:schemeClr val="bg1"/>
                </a:solidFill>
              </a:rPr>
              <a:t>consumer’s</a:t>
            </a:r>
            <a:r>
              <a:rPr lang="zh-TW" altLang="en-US" sz="1200" dirty="0">
                <a:solidFill>
                  <a:schemeClr val="bg1"/>
                </a:solidFill>
              </a:rPr>
              <a:t> </a:t>
            </a:r>
            <a:r>
              <a:rPr lang="en-US" altLang="zh-TW" sz="1200" dirty="0">
                <a:solidFill>
                  <a:schemeClr val="bg1"/>
                </a:solidFill>
              </a:rPr>
              <a:t>needs</a:t>
            </a:r>
            <a:r>
              <a:rPr lang="zh-TW" altLang="en-US" sz="1200" dirty="0">
                <a:solidFill>
                  <a:schemeClr val="bg1"/>
                </a:solidFill>
              </a:rPr>
              <a:t> </a:t>
            </a:r>
            <a:r>
              <a:rPr lang="en-US" altLang="zh-TW" sz="1200" dirty="0">
                <a:solidFill>
                  <a:schemeClr val="bg1"/>
                </a:solidFill>
              </a:rPr>
              <a:t>and</a:t>
            </a:r>
            <a:r>
              <a:rPr lang="zh-TW" altLang="en-US" sz="1200" dirty="0">
                <a:solidFill>
                  <a:schemeClr val="bg1"/>
                </a:solidFill>
              </a:rPr>
              <a:t> </a:t>
            </a:r>
            <a:r>
              <a:rPr lang="en-US" altLang="zh-TW" sz="1200" dirty="0">
                <a:solidFill>
                  <a:schemeClr val="bg1"/>
                </a:solidFill>
              </a:rPr>
              <a:t>expectation</a:t>
            </a:r>
            <a:r>
              <a:rPr lang="zh-TW" altLang="en-US" sz="1200" dirty="0">
                <a:solidFill>
                  <a:schemeClr val="bg1"/>
                </a:solidFill>
              </a:rPr>
              <a:t> </a:t>
            </a:r>
            <a:r>
              <a:rPr lang="en-US" altLang="zh-TW" sz="1200" dirty="0">
                <a:solidFill>
                  <a:schemeClr val="bg1"/>
                </a:solidFill>
              </a:rPr>
              <a:t>achieve</a:t>
            </a:r>
            <a:r>
              <a:rPr lang="zh-TW" altLang="en-US" sz="1200" dirty="0">
                <a:solidFill>
                  <a:schemeClr val="bg1"/>
                </a:solidFill>
              </a:rPr>
              <a:t> </a:t>
            </a:r>
            <a:r>
              <a:rPr lang="en-US" altLang="zh-TW" sz="1200" dirty="0">
                <a:solidFill>
                  <a:schemeClr val="bg1"/>
                </a:solidFill>
              </a:rPr>
              <a:t>competitive</a:t>
            </a:r>
            <a:r>
              <a:rPr lang="zh-TW" altLang="en-US" sz="1200" dirty="0">
                <a:solidFill>
                  <a:schemeClr val="bg1"/>
                </a:solidFill>
              </a:rPr>
              <a:t> </a:t>
            </a:r>
            <a:r>
              <a:rPr lang="en-US" altLang="zh-TW" sz="1200" dirty="0">
                <a:solidFill>
                  <a:schemeClr val="bg1"/>
                </a:solidFill>
              </a:rPr>
              <a:t>advantages.</a:t>
            </a:r>
            <a:endParaRPr lang="en-US" sz="1200" dirty="0">
              <a:solidFill>
                <a:schemeClr val="bg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1200" kern="1200" dirty="0">
                <a:solidFill>
                  <a:schemeClr val="tx1"/>
                </a:solidFill>
                <a:effectLst/>
                <a:latin typeface="+mn-lt"/>
                <a:ea typeface="+mn-ea"/>
                <a:cs typeface="+mn-cs"/>
              </a:rPr>
              <a:t>According</a:t>
            </a:r>
            <a:r>
              <a:rPr lang="zh-TW" altLang="en-US" sz="1200" kern="1200" dirty="0">
                <a:solidFill>
                  <a:schemeClr val="tx1"/>
                </a:solidFill>
                <a:effectLst/>
                <a:latin typeface="+mn-lt"/>
                <a:ea typeface="+mn-ea"/>
                <a:cs typeface="+mn-cs"/>
              </a:rPr>
              <a:t> </a:t>
            </a:r>
            <a:r>
              <a:rPr lang="en-US" altLang="zh-TW" sz="1200" kern="1200" dirty="0">
                <a:solidFill>
                  <a:schemeClr val="tx1"/>
                </a:solidFill>
                <a:effectLst/>
                <a:latin typeface="+mn-lt"/>
                <a:ea typeface="+mn-ea"/>
                <a:cs typeface="+mn-cs"/>
              </a:rPr>
              <a:t>to</a:t>
            </a:r>
            <a:r>
              <a:rPr lang="zh-TW" altLang="en-US" sz="1200" kern="1200" dirty="0">
                <a:solidFill>
                  <a:schemeClr val="tx1"/>
                </a:solidFill>
                <a:effectLst/>
                <a:latin typeface="+mn-lt"/>
                <a:ea typeface="+mn-ea"/>
                <a:cs typeface="+mn-cs"/>
              </a:rPr>
              <a:t> </a:t>
            </a:r>
            <a:r>
              <a:rPr lang="en-US" altLang="zh-TW" sz="1200" kern="1200" dirty="0">
                <a:solidFill>
                  <a:schemeClr val="tx1"/>
                </a:solidFill>
                <a:effectLst/>
                <a:latin typeface="+mn-lt"/>
                <a:ea typeface="+mn-ea"/>
                <a:cs typeface="+mn-cs"/>
              </a:rPr>
              <a:t>brand</a:t>
            </a:r>
            <a:r>
              <a:rPr lang="zh-TW" altLang="en-US" sz="1200" kern="1200" dirty="0">
                <a:solidFill>
                  <a:schemeClr val="tx1"/>
                </a:solidFill>
                <a:effectLst/>
                <a:latin typeface="+mn-lt"/>
                <a:ea typeface="+mn-ea"/>
                <a:cs typeface="+mn-cs"/>
              </a:rPr>
              <a:t> </a:t>
            </a:r>
            <a:r>
              <a:rPr lang="en-US" altLang="zh-TW" sz="1200" kern="1200" dirty="0">
                <a:solidFill>
                  <a:schemeClr val="tx1"/>
                </a:solidFill>
                <a:effectLst/>
                <a:latin typeface="+mn-lt"/>
                <a:ea typeface="+mn-ea"/>
                <a:cs typeface="+mn-cs"/>
              </a:rPr>
              <a:t>development,</a:t>
            </a:r>
            <a:r>
              <a:rPr lang="zh-TW" altLang="en-US" sz="1200" kern="1200" baseline="0" dirty="0">
                <a:solidFill>
                  <a:schemeClr val="tx1"/>
                </a:solidFill>
                <a:effectLst/>
                <a:latin typeface="+mn-lt"/>
                <a:ea typeface="+mn-ea"/>
                <a:cs typeface="+mn-cs"/>
              </a:rPr>
              <a:t> </a:t>
            </a:r>
            <a:r>
              <a:rPr lang="en-US" altLang="zh-TW" sz="1200" kern="1200" dirty="0">
                <a:solidFill>
                  <a:schemeClr val="tx1"/>
                </a:solidFill>
                <a:effectLst/>
                <a:latin typeface="+mn-lt"/>
                <a:ea typeface="+mn-ea"/>
                <a:cs typeface="+mn-cs"/>
              </a:rPr>
              <a:t>brand</a:t>
            </a:r>
            <a:r>
              <a:rPr lang="zh-TW" altLang="en-US" sz="1200" kern="1200" dirty="0">
                <a:solidFill>
                  <a:schemeClr val="tx1"/>
                </a:solidFill>
                <a:effectLst/>
                <a:latin typeface="+mn-lt"/>
                <a:ea typeface="+mn-ea"/>
                <a:cs typeface="+mn-cs"/>
              </a:rPr>
              <a:t> </a:t>
            </a:r>
            <a:r>
              <a:rPr lang="en-US" altLang="zh-TW" sz="1200" kern="1200" dirty="0">
                <a:solidFill>
                  <a:schemeClr val="tx1"/>
                </a:solidFill>
                <a:effectLst/>
                <a:latin typeface="+mn-lt"/>
                <a:ea typeface="+mn-ea"/>
                <a:cs typeface="+mn-cs"/>
              </a:rPr>
              <a:t>extension</a:t>
            </a:r>
            <a:r>
              <a:rPr lang="zh-TW" altLang="en-US" sz="1200" kern="1200" dirty="0">
                <a:solidFill>
                  <a:schemeClr val="tx1"/>
                </a:solidFill>
                <a:effectLst/>
                <a:latin typeface="+mn-lt"/>
                <a:ea typeface="+mn-ea"/>
                <a:cs typeface="+mn-cs"/>
              </a:rPr>
              <a:t> </a:t>
            </a:r>
            <a:r>
              <a:rPr lang="en-US" altLang="zh-TW" sz="1200" kern="1200" dirty="0">
                <a:solidFill>
                  <a:schemeClr val="tx1"/>
                </a:solidFill>
                <a:effectLst/>
                <a:latin typeface="+mn-lt"/>
                <a:ea typeface="+mn-ea"/>
                <a:cs typeface="+mn-cs"/>
              </a:rPr>
              <a:t>is</a:t>
            </a:r>
            <a:r>
              <a:rPr lang="zh-TW" altLang="en-US" sz="1200" kern="1200" dirty="0">
                <a:solidFill>
                  <a:schemeClr val="tx1"/>
                </a:solidFill>
                <a:effectLst/>
                <a:latin typeface="+mn-lt"/>
                <a:ea typeface="+mn-ea"/>
                <a:cs typeface="+mn-cs"/>
              </a:rPr>
              <a:t> </a:t>
            </a:r>
            <a:r>
              <a:rPr lang="en-US" altLang="zh-TW" sz="1200" kern="1200" dirty="0">
                <a:solidFill>
                  <a:schemeClr val="tx1"/>
                </a:solidFill>
                <a:effectLst/>
                <a:latin typeface="+mn-lt"/>
                <a:ea typeface="+mn-ea"/>
                <a:cs typeface="+mn-cs"/>
              </a:rPr>
              <a:t>selected</a:t>
            </a:r>
            <a:r>
              <a:rPr lang="zh-TW" altLang="en-US" sz="1200" kern="1200" dirty="0">
                <a:solidFill>
                  <a:schemeClr val="tx1"/>
                </a:solidFill>
                <a:effectLst/>
                <a:latin typeface="+mn-lt"/>
                <a:ea typeface="+mn-ea"/>
                <a:cs typeface="+mn-cs"/>
              </a:rPr>
              <a:t> </a:t>
            </a:r>
            <a:r>
              <a:rPr lang="en-US" altLang="zh-TW" sz="1200" kern="1200" dirty="0">
                <a:solidFill>
                  <a:schemeClr val="tx1"/>
                </a:solidFill>
                <a:effectLst/>
                <a:latin typeface="+mn-lt"/>
                <a:ea typeface="+mn-ea"/>
                <a:cs typeface="+mn-cs"/>
              </a:rPr>
              <a:t>for</a:t>
            </a:r>
            <a:r>
              <a:rPr lang="zh-TW" altLang="en-US" sz="1200" kern="1200" dirty="0">
                <a:solidFill>
                  <a:schemeClr val="tx1"/>
                </a:solidFill>
                <a:effectLst/>
                <a:latin typeface="+mn-lt"/>
                <a:ea typeface="+mn-ea"/>
                <a:cs typeface="+mn-cs"/>
              </a:rPr>
              <a:t> </a:t>
            </a:r>
            <a:r>
              <a:rPr lang="en-US" altLang="zh-TW" sz="1200" kern="1200" dirty="0">
                <a:solidFill>
                  <a:schemeClr val="tx1"/>
                </a:solidFill>
                <a:effectLst/>
                <a:latin typeface="+mn-lt"/>
                <a:ea typeface="+mn-ea"/>
                <a:cs typeface="+mn-cs"/>
              </a:rPr>
              <a:t>product</a:t>
            </a:r>
            <a:r>
              <a:rPr lang="zh-TW" altLang="en-US" sz="1200" kern="1200" baseline="0" dirty="0">
                <a:solidFill>
                  <a:schemeClr val="tx1"/>
                </a:solidFill>
                <a:effectLst/>
                <a:latin typeface="+mn-lt"/>
                <a:ea typeface="+mn-ea"/>
                <a:cs typeface="+mn-cs"/>
              </a:rPr>
              <a:t> </a:t>
            </a:r>
            <a:r>
              <a:rPr lang="en-US" altLang="zh-TW" sz="1200" kern="1200" baseline="0" dirty="0">
                <a:solidFill>
                  <a:schemeClr val="tx1"/>
                </a:solidFill>
                <a:effectLst/>
                <a:latin typeface="+mn-lt"/>
                <a:ea typeface="+mn-ea"/>
                <a:cs typeface="+mn-cs"/>
              </a:rPr>
              <a:t>category</a:t>
            </a:r>
            <a:r>
              <a:rPr lang="zh-TW" altLang="en-US" sz="1200" kern="1200" baseline="0" dirty="0">
                <a:solidFill>
                  <a:schemeClr val="tx1"/>
                </a:solidFill>
                <a:effectLst/>
                <a:latin typeface="+mn-lt"/>
                <a:ea typeface="+mn-ea"/>
                <a:cs typeface="+mn-cs"/>
              </a:rPr>
              <a:t> </a:t>
            </a:r>
            <a:r>
              <a:rPr lang="en-US" altLang="zh-TW" sz="1200" kern="1200" baseline="0" dirty="0">
                <a:solidFill>
                  <a:schemeClr val="tx1"/>
                </a:solidFill>
                <a:effectLst/>
                <a:latin typeface="+mn-lt"/>
                <a:ea typeface="+mn-ea"/>
                <a:cs typeface="+mn-cs"/>
              </a:rPr>
              <a:t>which</a:t>
            </a:r>
            <a:r>
              <a:rPr lang="zh-TW" altLang="en-US" sz="1200" kern="1200" baseline="0" dirty="0">
                <a:solidFill>
                  <a:schemeClr val="tx1"/>
                </a:solidFill>
                <a:effectLst/>
                <a:latin typeface="+mn-lt"/>
                <a:ea typeface="+mn-ea"/>
                <a:cs typeface="+mn-cs"/>
              </a:rPr>
              <a:t> </a:t>
            </a:r>
            <a:r>
              <a:rPr lang="en-US" altLang="zh-TW" sz="1200" kern="1200" baseline="0" dirty="0">
                <a:solidFill>
                  <a:schemeClr val="tx1"/>
                </a:solidFill>
                <a:effectLst/>
                <a:latin typeface="+mn-lt"/>
                <a:ea typeface="+mn-ea"/>
                <a:cs typeface="+mn-cs"/>
              </a:rPr>
              <a:t>is</a:t>
            </a:r>
            <a:r>
              <a:rPr lang="zh-TW" altLang="en-US" sz="1200" kern="1200" baseline="0" dirty="0">
                <a:solidFill>
                  <a:schemeClr val="tx1"/>
                </a:solidFill>
                <a:effectLst/>
                <a:latin typeface="+mn-lt"/>
                <a:ea typeface="+mn-ea"/>
                <a:cs typeface="+mn-cs"/>
              </a:rPr>
              <a:t> </a:t>
            </a:r>
            <a:r>
              <a:rPr lang="en-US" altLang="zh-TW" sz="1200" kern="1200" baseline="0" dirty="0">
                <a:solidFill>
                  <a:schemeClr val="tx1"/>
                </a:solidFill>
                <a:effectLst/>
                <a:latin typeface="+mn-lt"/>
                <a:ea typeface="+mn-ea"/>
                <a:cs typeface="+mn-cs"/>
              </a:rPr>
              <a:t>a</a:t>
            </a:r>
            <a:r>
              <a:rPr lang="zh-TW" altLang="en-US" sz="1200" kern="1200" baseline="0" dirty="0">
                <a:solidFill>
                  <a:schemeClr val="tx1"/>
                </a:solidFill>
                <a:effectLst/>
                <a:latin typeface="+mn-lt"/>
                <a:ea typeface="+mn-ea"/>
                <a:cs typeface="+mn-cs"/>
              </a:rPr>
              <a:t> </a:t>
            </a:r>
            <a:r>
              <a:rPr lang="en-US" altLang="zh-TW" sz="1200" kern="1200" dirty="0">
                <a:solidFill>
                  <a:schemeClr val="tx1"/>
                </a:solidFill>
                <a:effectLst/>
                <a:latin typeface="+mn-lt"/>
                <a:ea typeface="+mn-ea"/>
                <a:cs typeface="+mn-cs"/>
              </a:rPr>
              <a:t>new</a:t>
            </a:r>
            <a:r>
              <a:rPr lang="zh-TW" altLang="en-US" sz="1200" kern="1200" dirty="0">
                <a:solidFill>
                  <a:schemeClr val="tx1"/>
                </a:solidFill>
                <a:effectLst/>
                <a:latin typeface="+mn-lt"/>
                <a:ea typeface="+mn-ea"/>
                <a:cs typeface="+mn-cs"/>
              </a:rPr>
              <a:t> </a:t>
            </a:r>
            <a:r>
              <a:rPr lang="en-US" altLang="zh-TW" sz="1200" kern="1200" dirty="0">
                <a:solidFill>
                  <a:schemeClr val="tx1"/>
                </a:solidFill>
                <a:effectLst/>
                <a:latin typeface="+mn-lt"/>
                <a:ea typeface="+mn-ea"/>
                <a:cs typeface="+mn-cs"/>
              </a:rPr>
              <a:t>product</a:t>
            </a:r>
            <a:r>
              <a:rPr lang="zh-TW" altLang="en-US" sz="1200" kern="1200" dirty="0">
                <a:solidFill>
                  <a:schemeClr val="tx1"/>
                </a:solidFill>
                <a:effectLst/>
                <a:latin typeface="+mn-lt"/>
                <a:ea typeface="+mn-ea"/>
                <a:cs typeface="+mn-cs"/>
              </a:rPr>
              <a:t> </a:t>
            </a:r>
            <a:r>
              <a:rPr lang="en-US" altLang="zh-TW" sz="1200" kern="1200" dirty="0">
                <a:solidFill>
                  <a:schemeClr val="tx1"/>
                </a:solidFill>
                <a:effectLst/>
                <a:latin typeface="+mn-lt"/>
                <a:ea typeface="+mn-ea"/>
                <a:cs typeface="+mn-cs"/>
              </a:rPr>
              <a:t>line</a:t>
            </a:r>
            <a:r>
              <a:rPr lang="zh-TW" altLang="en-US" sz="1200" kern="1200" dirty="0">
                <a:solidFill>
                  <a:schemeClr val="tx1"/>
                </a:solidFill>
                <a:effectLst/>
                <a:latin typeface="+mn-lt"/>
                <a:ea typeface="+mn-ea"/>
                <a:cs typeface="+mn-cs"/>
              </a:rPr>
              <a:t> </a:t>
            </a:r>
            <a:r>
              <a:rPr lang="en-US" altLang="zh-TW" sz="1200" kern="1200" dirty="0">
                <a:solidFill>
                  <a:schemeClr val="tx1"/>
                </a:solidFill>
                <a:effectLst/>
                <a:latin typeface="+mn-lt"/>
                <a:ea typeface="+mn-ea"/>
                <a:cs typeface="+mn-cs"/>
              </a:rPr>
              <a:t>with</a:t>
            </a:r>
            <a:r>
              <a:rPr lang="zh-TW" altLang="en-US" sz="1200" kern="1200" dirty="0">
                <a:solidFill>
                  <a:schemeClr val="tx1"/>
                </a:solidFill>
                <a:effectLst/>
                <a:latin typeface="+mn-lt"/>
                <a:ea typeface="+mn-ea"/>
                <a:cs typeface="+mn-cs"/>
              </a:rPr>
              <a:t> </a:t>
            </a:r>
            <a:r>
              <a:rPr lang="en-US" altLang="zh-TW" sz="1200" kern="1200" dirty="0">
                <a:solidFill>
                  <a:schemeClr val="tx1"/>
                </a:solidFill>
                <a:effectLst/>
                <a:latin typeface="+mn-lt"/>
                <a:ea typeface="+mn-ea"/>
                <a:cs typeface="+mn-cs"/>
              </a:rPr>
              <a:t>existing</a:t>
            </a:r>
            <a:r>
              <a:rPr lang="zh-TW" altLang="en-US" sz="1200" kern="1200" dirty="0">
                <a:solidFill>
                  <a:schemeClr val="tx1"/>
                </a:solidFill>
                <a:effectLst/>
                <a:latin typeface="+mn-lt"/>
                <a:ea typeface="+mn-ea"/>
                <a:cs typeface="+mn-cs"/>
              </a:rPr>
              <a:t> </a:t>
            </a:r>
            <a:r>
              <a:rPr lang="en-US" altLang="zh-TW" sz="1200" kern="1200" dirty="0">
                <a:solidFill>
                  <a:schemeClr val="tx1"/>
                </a:solidFill>
                <a:effectLst/>
                <a:latin typeface="+mn-lt"/>
                <a:ea typeface="+mn-ea"/>
                <a:cs typeface="+mn-cs"/>
              </a:rPr>
              <a:t>brand</a:t>
            </a:r>
            <a:r>
              <a:rPr lang="zh-TW" altLang="en-US" sz="1200" kern="1200" dirty="0">
                <a:solidFill>
                  <a:schemeClr val="tx1"/>
                </a:solidFill>
                <a:effectLst/>
                <a:latin typeface="+mn-lt"/>
                <a:ea typeface="+mn-ea"/>
                <a:cs typeface="+mn-cs"/>
              </a:rPr>
              <a:t> </a:t>
            </a:r>
            <a:r>
              <a:rPr lang="en-US" altLang="zh-TW" sz="1200" kern="1200" dirty="0">
                <a:solidFill>
                  <a:schemeClr val="tx1"/>
                </a:solidFill>
                <a:effectLst/>
                <a:latin typeface="+mn-lt"/>
                <a:ea typeface="+mn-ea"/>
                <a:cs typeface="+mn-cs"/>
              </a:rPr>
              <a:t>name.</a:t>
            </a:r>
            <a:r>
              <a:rPr lang="zh-TW" altLang="en-US" sz="1200" kern="1200" baseline="0" dirty="0">
                <a:solidFill>
                  <a:schemeClr val="tx1"/>
                </a:solidFill>
                <a:effectLst/>
                <a:latin typeface="+mn-lt"/>
                <a:ea typeface="+mn-ea"/>
                <a:cs typeface="+mn-cs"/>
              </a:rPr>
              <a:t> </a:t>
            </a:r>
            <a:endParaRPr lang="en-US" altLang="zh-TW"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1200" kern="1200" dirty="0">
                <a:solidFill>
                  <a:schemeClr val="tx1"/>
                </a:solidFill>
                <a:effectLst/>
                <a:latin typeface="+mn-lt"/>
                <a:ea typeface="+mn-ea"/>
                <a:cs typeface="+mn-cs"/>
              </a:rPr>
              <a:t>Positioning</a:t>
            </a:r>
            <a:r>
              <a:rPr lang="zh-TW" altLang="en-US" sz="1200" kern="1200" dirty="0">
                <a:solidFill>
                  <a:schemeClr val="tx1"/>
                </a:solidFill>
                <a:effectLst/>
                <a:latin typeface="+mn-lt"/>
                <a:ea typeface="+mn-ea"/>
                <a:cs typeface="+mn-cs"/>
              </a:rPr>
              <a:t> </a:t>
            </a:r>
            <a:r>
              <a:rPr lang="en-US" altLang="zh-TW" sz="1200" kern="1200" dirty="0">
                <a:solidFill>
                  <a:schemeClr val="tx1"/>
                </a:solidFill>
                <a:effectLst/>
                <a:latin typeface="+mn-lt"/>
                <a:ea typeface="+mn-ea"/>
                <a:cs typeface="+mn-cs"/>
              </a:rPr>
              <a:t>mapping</a:t>
            </a:r>
            <a:r>
              <a:rPr lang="zh-TW" altLang="en-US" sz="1200" kern="1200" baseline="0" dirty="0">
                <a:solidFill>
                  <a:schemeClr val="tx1"/>
                </a:solidFill>
                <a:effectLst/>
                <a:latin typeface="+mn-lt"/>
                <a:ea typeface="+mn-ea"/>
                <a:cs typeface="+mn-cs"/>
              </a:rPr>
              <a:t> </a:t>
            </a:r>
            <a:r>
              <a:rPr lang="en-US" altLang="zh-TW" sz="1200" kern="1200" baseline="0" dirty="0">
                <a:solidFill>
                  <a:schemeClr val="tx1"/>
                </a:solidFill>
                <a:effectLst/>
                <a:latin typeface="+mn-lt"/>
                <a:ea typeface="+mn-ea"/>
                <a:cs typeface="+mn-cs"/>
              </a:rPr>
              <a:t>is</a:t>
            </a:r>
            <a:r>
              <a:rPr lang="zh-TW" altLang="en-US" sz="1200" kern="1200" baseline="0" dirty="0">
                <a:solidFill>
                  <a:schemeClr val="tx1"/>
                </a:solidFill>
                <a:effectLst/>
                <a:latin typeface="+mn-lt"/>
                <a:ea typeface="+mn-ea"/>
                <a:cs typeface="+mn-cs"/>
              </a:rPr>
              <a:t> </a:t>
            </a:r>
            <a:r>
              <a:rPr lang="en-US" altLang="zh-TW" sz="1200" kern="1200" baseline="0" dirty="0">
                <a:solidFill>
                  <a:schemeClr val="tx1"/>
                </a:solidFill>
                <a:effectLst/>
                <a:latin typeface="+mn-lt"/>
                <a:ea typeface="+mn-ea"/>
                <a:cs typeface="+mn-cs"/>
              </a:rPr>
              <a:t>review</a:t>
            </a:r>
            <a:r>
              <a:rPr lang="zh-TW" altLang="en-US" sz="1200" kern="1200" baseline="0" dirty="0">
                <a:solidFill>
                  <a:schemeClr val="tx1"/>
                </a:solidFill>
                <a:effectLst/>
                <a:latin typeface="+mn-lt"/>
                <a:ea typeface="+mn-ea"/>
                <a:cs typeface="+mn-cs"/>
              </a:rPr>
              <a:t> </a:t>
            </a:r>
            <a:r>
              <a:rPr lang="en-US" altLang="zh-TW" sz="1200" kern="1200" baseline="0" dirty="0">
                <a:solidFill>
                  <a:schemeClr val="tx1"/>
                </a:solidFill>
                <a:effectLst/>
                <a:latin typeface="+mn-lt"/>
                <a:ea typeface="+mn-ea"/>
                <a:cs typeface="+mn-cs"/>
              </a:rPr>
              <a:t>the</a:t>
            </a:r>
            <a:r>
              <a:rPr lang="zh-TW" altLang="en-US" sz="1200" kern="1200" baseline="0" dirty="0">
                <a:solidFill>
                  <a:schemeClr val="tx1"/>
                </a:solidFill>
                <a:effectLst/>
                <a:latin typeface="+mn-lt"/>
                <a:ea typeface="+mn-ea"/>
                <a:cs typeface="+mn-cs"/>
              </a:rPr>
              <a:t> </a:t>
            </a:r>
            <a:r>
              <a:rPr lang="en-US" altLang="zh-TW" sz="1200" kern="1200" baseline="0" dirty="0">
                <a:solidFill>
                  <a:schemeClr val="tx1"/>
                </a:solidFill>
                <a:effectLst/>
                <a:latin typeface="+mn-lt"/>
                <a:ea typeface="+mn-ea"/>
                <a:cs typeface="+mn-cs"/>
              </a:rPr>
              <a:t>positioning</a:t>
            </a:r>
            <a:r>
              <a:rPr lang="zh-TW" altLang="en-US" sz="1200" kern="1200" baseline="0" dirty="0">
                <a:solidFill>
                  <a:schemeClr val="tx1"/>
                </a:solidFill>
                <a:effectLst/>
                <a:latin typeface="+mn-lt"/>
                <a:ea typeface="+mn-ea"/>
                <a:cs typeface="+mn-cs"/>
              </a:rPr>
              <a:t> </a:t>
            </a:r>
            <a:r>
              <a:rPr lang="en-US" altLang="zh-TW" sz="1200" kern="1200" baseline="0" dirty="0">
                <a:solidFill>
                  <a:schemeClr val="tx1"/>
                </a:solidFill>
                <a:effectLst/>
                <a:latin typeface="+mn-lt"/>
                <a:ea typeface="+mn-ea"/>
                <a:cs typeface="+mn-cs"/>
              </a:rPr>
              <a:t>in</a:t>
            </a:r>
            <a:r>
              <a:rPr lang="zh-TW" altLang="en-US" sz="1200" kern="1200" baseline="0" dirty="0">
                <a:solidFill>
                  <a:schemeClr val="tx1"/>
                </a:solidFill>
                <a:effectLst/>
                <a:latin typeface="+mn-lt"/>
                <a:ea typeface="+mn-ea"/>
                <a:cs typeface="+mn-cs"/>
              </a:rPr>
              <a:t> </a:t>
            </a:r>
            <a:r>
              <a:rPr lang="en-US" altLang="zh-TW" sz="1200" kern="1200" baseline="0" dirty="0">
                <a:solidFill>
                  <a:schemeClr val="tx1"/>
                </a:solidFill>
                <a:effectLst/>
                <a:latin typeface="+mn-lt"/>
                <a:ea typeface="+mn-ea"/>
                <a:cs typeface="+mn-cs"/>
              </a:rPr>
              <a:t>the</a:t>
            </a:r>
            <a:r>
              <a:rPr lang="zh-TW" altLang="en-US" sz="1200" kern="1200" baseline="0" dirty="0">
                <a:solidFill>
                  <a:schemeClr val="tx1"/>
                </a:solidFill>
                <a:effectLst/>
                <a:latin typeface="+mn-lt"/>
                <a:ea typeface="+mn-ea"/>
                <a:cs typeface="+mn-cs"/>
              </a:rPr>
              <a:t> </a:t>
            </a:r>
            <a:r>
              <a:rPr lang="en-US" altLang="zh-TW" sz="1200" kern="1200" baseline="0" dirty="0">
                <a:solidFill>
                  <a:schemeClr val="tx1"/>
                </a:solidFill>
                <a:effectLst/>
                <a:latin typeface="+mn-lt"/>
                <a:ea typeface="+mn-ea"/>
                <a:cs typeface="+mn-cs"/>
              </a:rPr>
              <a:t>market.</a:t>
            </a:r>
            <a:r>
              <a:rPr lang="zh-TW" altLang="en-US" sz="1200" kern="1200" baseline="0" dirty="0">
                <a:solidFill>
                  <a:schemeClr val="tx1"/>
                </a:solidFill>
                <a:effectLst/>
                <a:latin typeface="+mn-lt"/>
                <a:ea typeface="+mn-ea"/>
                <a:cs typeface="+mn-cs"/>
              </a:rPr>
              <a:t> </a:t>
            </a:r>
            <a:endParaRPr lang="en-US" altLang="zh-TW"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1200" kern="1200" dirty="0">
                <a:solidFill>
                  <a:schemeClr val="tx1"/>
                </a:solidFill>
                <a:effectLst/>
                <a:latin typeface="+mn-lt"/>
                <a:ea typeface="+mn-ea"/>
                <a:cs typeface="+mn-cs"/>
              </a:rPr>
              <a:t>Nespresso</a:t>
            </a:r>
            <a:r>
              <a:rPr lang="zh-TW" altLang="en-US" sz="1200" kern="1200" dirty="0">
                <a:solidFill>
                  <a:schemeClr val="tx1"/>
                </a:solidFill>
                <a:effectLst/>
                <a:latin typeface="+mn-lt"/>
                <a:ea typeface="+mn-ea"/>
                <a:cs typeface="+mn-cs"/>
              </a:rPr>
              <a:t> </a:t>
            </a:r>
            <a:r>
              <a:rPr lang="en-US" altLang="zh-TW" sz="1200" kern="1200" dirty="0">
                <a:solidFill>
                  <a:schemeClr val="tx1"/>
                </a:solidFill>
                <a:effectLst/>
                <a:latin typeface="+mn-lt"/>
                <a:ea typeface="+mn-ea"/>
                <a:cs typeface="+mn-cs"/>
              </a:rPr>
              <a:t>is</a:t>
            </a:r>
            <a:r>
              <a:rPr lang="en-US" sz="1200" kern="1200" dirty="0">
                <a:solidFill>
                  <a:schemeClr val="tx1"/>
                </a:solidFill>
                <a:effectLst/>
                <a:latin typeface="+mn-lt"/>
                <a:ea typeface="+mn-ea"/>
                <a:cs typeface="+mn-cs"/>
              </a:rPr>
              <a:t> revealed as high quality and </a:t>
            </a:r>
            <a:r>
              <a:rPr lang="en-US" altLang="zh-TW" sz="1200" kern="1200" dirty="0">
                <a:solidFill>
                  <a:schemeClr val="tx1"/>
                </a:solidFill>
                <a:effectLst/>
                <a:latin typeface="+mn-lt"/>
                <a:ea typeface="+mn-ea"/>
                <a:cs typeface="+mn-cs"/>
              </a:rPr>
              <a:t>expensive</a:t>
            </a:r>
            <a:r>
              <a:rPr lang="en-US" sz="1200" kern="1200" dirty="0">
                <a:solidFill>
                  <a:schemeClr val="tx1"/>
                </a:solidFill>
                <a:effectLst/>
                <a:latin typeface="+mn-lt"/>
                <a:ea typeface="+mn-ea"/>
                <a:cs typeface="+mn-cs"/>
              </a:rPr>
              <a:t>. </a:t>
            </a:r>
            <a:r>
              <a:rPr lang="en-US" altLang="zh-TW" sz="1200" kern="1200" dirty="0">
                <a:solidFill>
                  <a:schemeClr val="tx1"/>
                </a:solidFill>
                <a:effectLst/>
                <a:latin typeface="+mn-lt"/>
                <a:ea typeface="+mn-ea"/>
                <a:cs typeface="+mn-cs"/>
              </a:rPr>
              <a:t>And</a:t>
            </a:r>
            <a:r>
              <a:rPr lang="zh-TW" altLang="en-US" sz="1200" kern="1200" dirty="0">
                <a:solidFill>
                  <a:schemeClr val="tx1"/>
                </a:solidFill>
                <a:effectLst/>
                <a:latin typeface="+mn-lt"/>
                <a:ea typeface="+mn-ea"/>
                <a:cs typeface="+mn-cs"/>
              </a:rPr>
              <a:t> </a:t>
            </a:r>
            <a:r>
              <a:rPr lang="en-US" altLang="zh-TW" sz="1200" kern="1200" dirty="0">
                <a:solidFill>
                  <a:schemeClr val="tx1"/>
                </a:solidFill>
                <a:effectLst/>
                <a:latin typeface="+mn-lt"/>
                <a:ea typeface="+mn-ea"/>
                <a:cs typeface="+mn-cs"/>
              </a:rPr>
              <a:t>the</a:t>
            </a:r>
            <a:r>
              <a:rPr lang="zh-TW" altLang="en-US" sz="1200" kern="1200" dirty="0">
                <a:solidFill>
                  <a:schemeClr val="tx1"/>
                </a:solidFill>
                <a:effectLst/>
                <a:latin typeface="+mn-lt"/>
                <a:ea typeface="+mn-ea"/>
                <a:cs typeface="+mn-cs"/>
              </a:rPr>
              <a:t> </a:t>
            </a:r>
            <a:r>
              <a:rPr lang="en-US" altLang="zh-TW" sz="1200" kern="1200" dirty="0">
                <a:solidFill>
                  <a:schemeClr val="tx1"/>
                </a:solidFill>
                <a:effectLst/>
                <a:latin typeface="+mn-lt"/>
                <a:ea typeface="+mn-ea"/>
                <a:cs typeface="+mn-cs"/>
              </a:rPr>
              <a:t>Nescafe</a:t>
            </a:r>
            <a:r>
              <a:rPr lang="zh-TW" altLang="en-US" sz="1200" kern="1200" dirty="0">
                <a:solidFill>
                  <a:schemeClr val="tx1"/>
                </a:solidFill>
                <a:effectLst/>
                <a:latin typeface="+mn-lt"/>
                <a:ea typeface="+mn-ea"/>
                <a:cs typeface="+mn-cs"/>
              </a:rPr>
              <a:t> </a:t>
            </a:r>
            <a:r>
              <a:rPr lang="en-US" altLang="zh-TW" sz="1200" kern="1200" dirty="0">
                <a:solidFill>
                  <a:schemeClr val="tx1"/>
                </a:solidFill>
                <a:effectLst/>
                <a:latin typeface="+mn-lt"/>
                <a:ea typeface="+mn-ea"/>
                <a:cs typeface="+mn-cs"/>
              </a:rPr>
              <a:t>which</a:t>
            </a:r>
            <a:r>
              <a:rPr lang="zh-TW" altLang="en-US" sz="1200" kern="1200" baseline="0" dirty="0">
                <a:solidFill>
                  <a:schemeClr val="tx1"/>
                </a:solidFill>
                <a:effectLst/>
                <a:latin typeface="+mn-lt"/>
                <a:ea typeface="+mn-ea"/>
                <a:cs typeface="+mn-cs"/>
              </a:rPr>
              <a:t> </a:t>
            </a:r>
            <a:r>
              <a:rPr lang="en-US" altLang="zh-TW" sz="1200" kern="1200" baseline="0" dirty="0">
                <a:solidFill>
                  <a:schemeClr val="tx1"/>
                </a:solidFill>
                <a:effectLst/>
                <a:latin typeface="+mn-lt"/>
                <a:ea typeface="+mn-ea"/>
                <a:cs typeface="+mn-cs"/>
              </a:rPr>
              <a:t>is</a:t>
            </a:r>
            <a:r>
              <a:rPr lang="zh-TW" altLang="en-US" sz="1200" kern="1200" baseline="0" dirty="0">
                <a:solidFill>
                  <a:schemeClr val="tx1"/>
                </a:solidFill>
                <a:effectLst/>
                <a:latin typeface="+mn-lt"/>
                <a:ea typeface="+mn-ea"/>
                <a:cs typeface="+mn-cs"/>
              </a:rPr>
              <a:t> </a:t>
            </a:r>
            <a:r>
              <a:rPr lang="en-US" altLang="zh-TW" sz="1200" kern="1200" baseline="0" dirty="0">
                <a:solidFill>
                  <a:schemeClr val="tx1"/>
                </a:solidFill>
                <a:effectLst/>
                <a:latin typeface="+mn-lt"/>
                <a:ea typeface="+mn-ea"/>
                <a:cs typeface="+mn-cs"/>
              </a:rPr>
              <a:t>another</a:t>
            </a:r>
            <a:r>
              <a:rPr lang="zh-TW" altLang="en-US" sz="1200" kern="1200" baseline="0" dirty="0">
                <a:solidFill>
                  <a:schemeClr val="tx1"/>
                </a:solidFill>
                <a:effectLst/>
                <a:latin typeface="+mn-lt"/>
                <a:ea typeface="+mn-ea"/>
                <a:cs typeface="+mn-cs"/>
              </a:rPr>
              <a:t> </a:t>
            </a:r>
            <a:r>
              <a:rPr lang="en-US" altLang="zh-TW" sz="1200" kern="1200" baseline="0" dirty="0">
                <a:solidFill>
                  <a:schemeClr val="tx1"/>
                </a:solidFill>
                <a:effectLst/>
                <a:latin typeface="+mn-lt"/>
                <a:ea typeface="+mn-ea"/>
                <a:cs typeface="+mn-cs"/>
              </a:rPr>
              <a:t>line</a:t>
            </a:r>
            <a:r>
              <a:rPr lang="zh-TW" altLang="en-US" sz="1200" kern="1200" baseline="0" dirty="0">
                <a:solidFill>
                  <a:schemeClr val="tx1"/>
                </a:solidFill>
                <a:effectLst/>
                <a:latin typeface="+mn-lt"/>
                <a:ea typeface="+mn-ea"/>
                <a:cs typeface="+mn-cs"/>
              </a:rPr>
              <a:t> </a:t>
            </a:r>
            <a:r>
              <a:rPr lang="en-US" altLang="zh-TW" sz="1200" kern="1200" baseline="0" dirty="0">
                <a:solidFill>
                  <a:schemeClr val="tx1"/>
                </a:solidFill>
                <a:effectLst/>
                <a:latin typeface="+mn-lt"/>
                <a:ea typeface="+mn-ea"/>
                <a:cs typeface="+mn-cs"/>
              </a:rPr>
              <a:t>from</a:t>
            </a:r>
            <a:r>
              <a:rPr lang="zh-TW" alt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Nestle ́</a:t>
            </a:r>
            <a:r>
              <a:rPr lang="zh-TW" altLang="en-US" sz="1200" kern="1200" baseline="0" dirty="0">
                <a:solidFill>
                  <a:schemeClr val="tx1"/>
                </a:solidFill>
                <a:effectLst/>
                <a:latin typeface="+mn-lt"/>
                <a:ea typeface="+mn-ea"/>
                <a:cs typeface="+mn-cs"/>
              </a:rPr>
              <a:t> </a:t>
            </a:r>
            <a:r>
              <a:rPr lang="en-US" altLang="zh-TW" sz="1200" kern="1200" dirty="0">
                <a:solidFill>
                  <a:schemeClr val="tx1"/>
                </a:solidFill>
                <a:effectLst/>
                <a:latin typeface="+mn-lt"/>
                <a:ea typeface="+mn-ea"/>
                <a:cs typeface="+mn-cs"/>
              </a:rPr>
              <a:t>is</a:t>
            </a:r>
            <a:r>
              <a:rPr lang="en-US" sz="1200" kern="1200" dirty="0">
                <a:solidFill>
                  <a:schemeClr val="tx1"/>
                </a:solidFill>
                <a:effectLst/>
                <a:latin typeface="+mn-lt"/>
                <a:ea typeface="+mn-ea"/>
                <a:cs typeface="+mn-cs"/>
              </a:rPr>
              <a:t> relatively </a:t>
            </a:r>
            <a:r>
              <a:rPr lang="en-US" altLang="zh-TW" sz="1200" kern="1200" dirty="0">
                <a:solidFill>
                  <a:schemeClr val="tx1"/>
                </a:solidFill>
                <a:effectLst/>
                <a:latin typeface="+mn-lt"/>
                <a:ea typeface="+mn-ea"/>
                <a:cs typeface="+mn-cs"/>
              </a:rPr>
              <a:t>in</a:t>
            </a:r>
            <a:r>
              <a:rPr lang="zh-TW" altLang="en-US"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low-quality and </a:t>
            </a:r>
            <a:r>
              <a:rPr lang="en-US" altLang="zh-TW" sz="1200" kern="1200" dirty="0">
                <a:solidFill>
                  <a:schemeClr val="tx1"/>
                </a:solidFill>
                <a:effectLst/>
                <a:latin typeface="+mn-lt"/>
                <a:ea typeface="+mn-ea"/>
                <a:cs typeface="+mn-cs"/>
              </a:rPr>
              <a:t>low</a:t>
            </a:r>
            <a:r>
              <a:rPr lang="en-US" sz="1200" kern="1200" dirty="0">
                <a:solidFill>
                  <a:schemeClr val="tx1"/>
                </a:solidFill>
                <a:effectLst/>
                <a:latin typeface="+mn-lt"/>
                <a:ea typeface="+mn-ea"/>
                <a:cs typeface="+mn-cs"/>
              </a:rPr>
              <a:t>-price brand. </a:t>
            </a: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1200" b="0" i="0" kern="1200" dirty="0">
                <a:solidFill>
                  <a:schemeClr val="tx1"/>
                </a:solidFill>
                <a:effectLst/>
                <a:latin typeface="+mn-lt"/>
                <a:ea typeface="+mn-ea"/>
                <a:cs typeface="+mn-cs"/>
              </a:rPr>
              <a:t>Our</a:t>
            </a:r>
            <a:r>
              <a:rPr lang="zh-TW" altLang="en-US" sz="1200" b="0" i="0" kern="1200" baseline="0" dirty="0">
                <a:solidFill>
                  <a:schemeClr val="tx1"/>
                </a:solidFill>
                <a:effectLst/>
                <a:latin typeface="+mn-lt"/>
                <a:ea typeface="+mn-ea"/>
                <a:cs typeface="+mn-cs"/>
              </a:rPr>
              <a:t> </a:t>
            </a:r>
            <a:r>
              <a:rPr lang="en-US" altLang="zh-TW" sz="1200" b="0" i="0" kern="1200" baseline="0" dirty="0">
                <a:solidFill>
                  <a:schemeClr val="tx1"/>
                </a:solidFill>
                <a:effectLst/>
                <a:latin typeface="+mn-lt"/>
                <a:ea typeface="+mn-ea"/>
                <a:cs typeface="+mn-cs"/>
              </a:rPr>
              <a:t>competitors</a:t>
            </a:r>
            <a:r>
              <a:rPr lang="zh-TW" altLang="en-US" sz="1200" b="0" i="0" kern="1200" baseline="0" dirty="0">
                <a:solidFill>
                  <a:schemeClr val="tx1"/>
                </a:solidFill>
                <a:effectLst/>
                <a:latin typeface="+mn-lt"/>
                <a:ea typeface="+mn-ea"/>
                <a:cs typeface="+mn-cs"/>
              </a:rPr>
              <a:t> </a:t>
            </a:r>
            <a:r>
              <a:rPr lang="en-US" altLang="zh-TW" sz="1200" b="0" i="0" kern="1200" baseline="0" dirty="0">
                <a:solidFill>
                  <a:schemeClr val="tx1"/>
                </a:solidFill>
                <a:effectLst/>
                <a:latin typeface="+mn-lt"/>
                <a:ea typeface="+mn-ea"/>
                <a:cs typeface="+mn-cs"/>
              </a:rPr>
              <a:t>in</a:t>
            </a:r>
            <a:r>
              <a:rPr lang="zh-TW" altLang="en-US" sz="1200" b="0" i="0" kern="1200" baseline="0" dirty="0">
                <a:solidFill>
                  <a:schemeClr val="tx1"/>
                </a:solidFill>
                <a:effectLst/>
                <a:latin typeface="+mn-lt"/>
                <a:ea typeface="+mn-ea"/>
                <a:cs typeface="+mn-cs"/>
              </a:rPr>
              <a:t> </a:t>
            </a:r>
            <a:r>
              <a:rPr lang="en-US" altLang="zh-TW" sz="1200" b="0" i="0" kern="1200" baseline="0" dirty="0">
                <a:solidFill>
                  <a:schemeClr val="tx1"/>
                </a:solidFill>
                <a:effectLst/>
                <a:latin typeface="+mn-lt"/>
                <a:ea typeface="+mn-ea"/>
                <a:cs typeface="+mn-cs"/>
              </a:rPr>
              <a:t>high</a:t>
            </a:r>
            <a:r>
              <a:rPr lang="zh-TW" altLang="en-US" sz="1200" b="0" i="0" kern="1200" baseline="0" dirty="0">
                <a:solidFill>
                  <a:schemeClr val="tx1"/>
                </a:solidFill>
                <a:effectLst/>
                <a:latin typeface="+mn-lt"/>
                <a:ea typeface="+mn-ea"/>
                <a:cs typeface="+mn-cs"/>
              </a:rPr>
              <a:t> </a:t>
            </a:r>
            <a:r>
              <a:rPr lang="en-US" altLang="zh-TW" sz="1200" b="0" i="0" kern="1200" baseline="0" dirty="0">
                <a:solidFill>
                  <a:schemeClr val="tx1"/>
                </a:solidFill>
                <a:effectLst/>
                <a:latin typeface="+mn-lt"/>
                <a:ea typeface="+mn-ea"/>
                <a:cs typeface="+mn-cs"/>
              </a:rPr>
              <a:t>end</a:t>
            </a:r>
            <a:r>
              <a:rPr lang="zh-TW" altLang="en-US" sz="1200" b="0" i="0" kern="1200" baseline="0" dirty="0">
                <a:solidFill>
                  <a:schemeClr val="tx1"/>
                </a:solidFill>
                <a:effectLst/>
                <a:latin typeface="+mn-lt"/>
                <a:ea typeface="+mn-ea"/>
                <a:cs typeface="+mn-cs"/>
              </a:rPr>
              <a:t> </a:t>
            </a:r>
            <a:r>
              <a:rPr lang="en-US" altLang="zh-TW" sz="1200" b="0" i="0" kern="1200" baseline="0" dirty="0">
                <a:solidFill>
                  <a:schemeClr val="tx1"/>
                </a:solidFill>
                <a:effectLst/>
                <a:latin typeface="+mn-lt"/>
                <a:ea typeface="+mn-ea"/>
                <a:cs typeface="+mn-cs"/>
              </a:rPr>
              <a:t>market</a:t>
            </a:r>
            <a:r>
              <a:rPr lang="zh-TW" altLang="en-US" sz="1200" b="0" i="0" kern="1200" baseline="0" dirty="0">
                <a:solidFill>
                  <a:schemeClr val="tx1"/>
                </a:solidFill>
                <a:effectLst/>
                <a:latin typeface="+mn-lt"/>
                <a:ea typeface="+mn-ea"/>
                <a:cs typeface="+mn-cs"/>
              </a:rPr>
              <a:t> </a:t>
            </a:r>
            <a:r>
              <a:rPr lang="en-US" altLang="zh-TW" sz="1200" b="0" i="0" kern="1200" baseline="0" dirty="0">
                <a:solidFill>
                  <a:schemeClr val="tx1"/>
                </a:solidFill>
                <a:effectLst/>
                <a:latin typeface="+mn-lt"/>
                <a:ea typeface="+mn-ea"/>
                <a:cs typeface="+mn-cs"/>
              </a:rPr>
              <a:t>are</a:t>
            </a:r>
            <a:r>
              <a:rPr lang="zh-TW" altLang="en-US" sz="1200" b="0" i="0" kern="1200" baseline="0" dirty="0">
                <a:solidFill>
                  <a:schemeClr val="tx1"/>
                </a:solidFill>
                <a:effectLst/>
                <a:latin typeface="+mn-lt"/>
                <a:ea typeface="+mn-ea"/>
                <a:cs typeface="+mn-cs"/>
              </a:rPr>
              <a:t> </a:t>
            </a:r>
            <a:r>
              <a:rPr lang="en-US" altLang="zh-TW" sz="1200" b="0" i="0" kern="1200" baseline="0" dirty="0">
                <a:solidFill>
                  <a:schemeClr val="tx1"/>
                </a:solidFill>
                <a:effectLst/>
                <a:latin typeface="+mn-lt"/>
                <a:ea typeface="+mn-ea"/>
                <a:cs typeface="+mn-cs"/>
              </a:rPr>
              <a:t>Keurig</a:t>
            </a:r>
            <a:r>
              <a:rPr lang="zh-TW" altLang="en-US" sz="1200" b="0" i="0" kern="1200" baseline="0" dirty="0">
                <a:solidFill>
                  <a:schemeClr val="tx1"/>
                </a:solidFill>
                <a:effectLst/>
                <a:latin typeface="+mn-lt"/>
                <a:ea typeface="+mn-ea"/>
                <a:cs typeface="+mn-cs"/>
              </a:rPr>
              <a:t> </a:t>
            </a:r>
            <a:r>
              <a:rPr lang="en-US" altLang="zh-TW" sz="1200" b="0" i="0" kern="1200" baseline="0" dirty="0">
                <a:solidFill>
                  <a:schemeClr val="tx1"/>
                </a:solidFill>
                <a:effectLst/>
                <a:latin typeface="+mn-lt"/>
                <a:ea typeface="+mn-ea"/>
                <a:cs typeface="+mn-cs"/>
              </a:rPr>
              <a:t>and</a:t>
            </a:r>
            <a:r>
              <a:rPr lang="zh-TW" altLang="en-US" sz="1200" b="0" i="0" kern="1200" baseline="0" dirty="0">
                <a:solidFill>
                  <a:schemeClr val="tx1"/>
                </a:solidFill>
                <a:effectLst/>
                <a:latin typeface="+mn-lt"/>
                <a:ea typeface="+mn-ea"/>
                <a:cs typeface="+mn-cs"/>
              </a:rPr>
              <a:t> </a:t>
            </a:r>
            <a:r>
              <a:rPr lang="en-US" altLang="zh-TW" sz="1200" b="0" i="0" kern="1200" baseline="0" dirty="0" err="1">
                <a:solidFill>
                  <a:schemeClr val="tx1"/>
                </a:solidFill>
                <a:effectLst/>
                <a:latin typeface="+mn-lt"/>
                <a:ea typeface="+mn-ea"/>
                <a:cs typeface="+mn-cs"/>
              </a:rPr>
              <a:t>Tassimo</a:t>
            </a:r>
            <a:r>
              <a:rPr lang="en-US" altLang="zh-TW" sz="1200" b="0" i="0" kern="1200" baseline="0" dirty="0">
                <a:solidFill>
                  <a:schemeClr val="tx1"/>
                </a:solidFill>
                <a:effectLst/>
                <a:latin typeface="+mn-lt"/>
                <a:ea typeface="+mn-ea"/>
                <a:cs typeface="+mn-cs"/>
              </a:rPr>
              <a:t>.</a:t>
            </a:r>
            <a:r>
              <a:rPr lang="zh-TW" altLang="en-US" sz="1200" b="0" i="0" kern="1200" baseline="0" dirty="0">
                <a:solidFill>
                  <a:schemeClr val="tx1"/>
                </a:solidFill>
                <a:effectLst/>
                <a:latin typeface="+mn-lt"/>
                <a:ea typeface="+mn-ea"/>
                <a:cs typeface="+mn-cs"/>
              </a:rPr>
              <a:t> </a:t>
            </a:r>
            <a:endParaRPr lang="en-US" altLang="zh-TW"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1200" b="0" i="0" kern="1200" dirty="0">
                <a:solidFill>
                  <a:schemeClr val="tx1"/>
                </a:solidFill>
                <a:effectLst/>
                <a:latin typeface="+mn-lt"/>
                <a:ea typeface="+mn-ea"/>
                <a:cs typeface="+mn-cs"/>
              </a:rPr>
              <a:t>In</a:t>
            </a:r>
            <a:r>
              <a:rPr lang="zh-TW" altLang="en-US" sz="1200" b="0" i="0" kern="1200" baseline="0" dirty="0">
                <a:solidFill>
                  <a:schemeClr val="tx1"/>
                </a:solidFill>
                <a:effectLst/>
                <a:latin typeface="+mn-lt"/>
                <a:ea typeface="+mn-ea"/>
                <a:cs typeface="+mn-cs"/>
              </a:rPr>
              <a:t> </a:t>
            </a:r>
            <a:r>
              <a:rPr lang="en-US" altLang="zh-TW" sz="1200" b="0" i="0" kern="1200" baseline="0" dirty="0">
                <a:solidFill>
                  <a:schemeClr val="tx1"/>
                </a:solidFill>
                <a:effectLst/>
                <a:latin typeface="+mn-lt"/>
                <a:ea typeface="+mn-ea"/>
                <a:cs typeface="+mn-cs"/>
              </a:rPr>
              <a:t>this</a:t>
            </a:r>
            <a:r>
              <a:rPr lang="zh-TW" altLang="en-US" sz="1200" b="0" i="0" kern="1200" baseline="0" dirty="0">
                <a:solidFill>
                  <a:schemeClr val="tx1"/>
                </a:solidFill>
                <a:effectLst/>
                <a:latin typeface="+mn-lt"/>
                <a:ea typeface="+mn-ea"/>
                <a:cs typeface="+mn-cs"/>
              </a:rPr>
              <a:t> </a:t>
            </a:r>
            <a:r>
              <a:rPr lang="en-US" altLang="zh-TW" sz="1200" b="0" i="0" kern="1200" baseline="0" dirty="0">
                <a:solidFill>
                  <a:schemeClr val="tx1"/>
                </a:solidFill>
                <a:effectLst/>
                <a:latin typeface="+mn-lt"/>
                <a:ea typeface="+mn-ea"/>
                <a:cs typeface="+mn-cs"/>
              </a:rPr>
              <a:t>case,</a:t>
            </a:r>
            <a:r>
              <a:rPr lang="zh-TW" altLang="en-US" sz="1200" b="0" i="0" kern="1200" baseline="0" dirty="0">
                <a:solidFill>
                  <a:schemeClr val="tx1"/>
                </a:solidFill>
                <a:effectLst/>
                <a:latin typeface="+mn-lt"/>
                <a:ea typeface="+mn-ea"/>
                <a:cs typeface="+mn-cs"/>
              </a:rPr>
              <a:t> </a:t>
            </a:r>
            <a:r>
              <a:rPr lang="en-US" altLang="zh-TW" sz="1200" b="0" i="0" kern="1200" baseline="0" dirty="0">
                <a:solidFill>
                  <a:schemeClr val="tx1"/>
                </a:solidFill>
                <a:effectLst/>
                <a:latin typeface="+mn-lt"/>
                <a:ea typeface="+mn-ea"/>
                <a:cs typeface="+mn-cs"/>
              </a:rPr>
              <a:t>t</a:t>
            </a:r>
            <a:r>
              <a:rPr lang="en-US" sz="1200" b="0" i="0" kern="1200" dirty="0">
                <a:solidFill>
                  <a:schemeClr val="tx1"/>
                </a:solidFill>
                <a:effectLst/>
                <a:latin typeface="+mn-lt"/>
                <a:ea typeface="+mn-ea"/>
                <a:cs typeface="+mn-cs"/>
              </a:rPr>
              <a:t>here are </a:t>
            </a:r>
            <a:r>
              <a:rPr lang="en-US" altLang="zh-TW" sz="1200" b="0" i="0" kern="1200" dirty="0">
                <a:solidFill>
                  <a:schemeClr val="tx1"/>
                </a:solidFill>
                <a:effectLst/>
                <a:latin typeface="+mn-lt"/>
                <a:ea typeface="+mn-ea"/>
                <a:cs typeface="+mn-cs"/>
              </a:rPr>
              <a:t>three</a:t>
            </a:r>
            <a:r>
              <a:rPr lang="zh-TW" altLang="en-US" sz="1200" b="0" i="0" kern="1200" baseline="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elements of a brand’s positioning; these are: competitive environment</a:t>
            </a:r>
            <a:r>
              <a:rPr lang="zh-TW" altLang="en-US" sz="1200" b="0" i="0" kern="1200" baseline="0" dirty="0">
                <a:solidFill>
                  <a:schemeClr val="tx1"/>
                </a:solidFill>
                <a:effectLst/>
                <a:latin typeface="+mn-lt"/>
                <a:ea typeface="+mn-ea"/>
                <a:cs typeface="+mn-cs"/>
              </a:rPr>
              <a:t> </a:t>
            </a:r>
            <a:r>
              <a:rPr lang="en-US" altLang="zh-TW" sz="1200" b="0" i="0" kern="1200" baseline="0" dirty="0">
                <a:solidFill>
                  <a:schemeClr val="tx1"/>
                </a:solidFill>
                <a:effectLst/>
                <a:latin typeface="+mn-lt"/>
                <a:ea typeface="+mn-ea"/>
                <a:cs typeface="+mn-cs"/>
              </a:rPr>
              <a:t>and</a:t>
            </a:r>
            <a:r>
              <a:rPr lang="zh-TW" altLang="en-US" sz="1200" b="0" i="0" kern="1200" baseline="0" dirty="0">
                <a:solidFill>
                  <a:schemeClr val="tx1"/>
                </a:solidFill>
                <a:effectLst/>
                <a:latin typeface="+mn-lt"/>
                <a:ea typeface="+mn-ea"/>
                <a:cs typeface="+mn-cs"/>
              </a:rPr>
              <a:t> </a:t>
            </a:r>
            <a:r>
              <a:rPr lang="en-US" altLang="zh-TW" sz="1200" b="0" i="0" kern="1200" baseline="0" dirty="0">
                <a:solidFill>
                  <a:schemeClr val="tx1"/>
                </a:solidFill>
                <a:effectLst/>
                <a:latin typeface="+mn-lt"/>
                <a:ea typeface="+mn-ea"/>
                <a:cs typeface="+mn-cs"/>
              </a:rPr>
              <a:t>competitor,</a:t>
            </a:r>
            <a:r>
              <a:rPr lang="en-US" sz="1200" b="0" i="0" kern="1200" dirty="0">
                <a:solidFill>
                  <a:schemeClr val="tx1"/>
                </a:solidFill>
                <a:effectLst/>
                <a:latin typeface="+mn-lt"/>
                <a:ea typeface="+mn-ea"/>
                <a:cs typeface="+mn-cs"/>
              </a:rPr>
              <a:t> benefits, values. </a:t>
            </a:r>
            <a:r>
              <a:rPr lang="en-US" altLang="zh-TW" sz="1200" b="0" i="0" kern="1200" dirty="0">
                <a:solidFill>
                  <a:schemeClr val="tx1"/>
                </a:solidFill>
                <a:effectLst/>
                <a:latin typeface="+mn-lt"/>
                <a:ea typeface="+mn-ea"/>
                <a:cs typeface="+mn-cs"/>
              </a:rPr>
              <a:t>And</a:t>
            </a:r>
            <a:r>
              <a:rPr lang="zh-TW" altLang="en-US" sz="1200" b="0" i="0" kern="1200" dirty="0">
                <a:solidFill>
                  <a:schemeClr val="tx1"/>
                </a:solidFill>
                <a:effectLst/>
                <a:latin typeface="+mn-lt"/>
                <a:ea typeface="+mn-ea"/>
                <a:cs typeface="+mn-cs"/>
              </a:rPr>
              <a:t> </a:t>
            </a:r>
            <a:r>
              <a:rPr lang="en-US" altLang="zh-TW" sz="1200" b="0" i="0" kern="1200" dirty="0">
                <a:solidFill>
                  <a:schemeClr val="tx1"/>
                </a:solidFill>
                <a:effectLst/>
                <a:latin typeface="+mn-lt"/>
                <a:ea typeface="+mn-ea"/>
                <a:cs typeface="+mn-cs"/>
              </a:rPr>
              <a:t>you</a:t>
            </a:r>
            <a:r>
              <a:rPr lang="zh-TW" altLang="en-US" sz="1200" b="0" i="0" kern="1200" dirty="0">
                <a:solidFill>
                  <a:schemeClr val="tx1"/>
                </a:solidFill>
                <a:effectLst/>
                <a:latin typeface="+mn-lt"/>
                <a:ea typeface="+mn-ea"/>
                <a:cs typeface="+mn-cs"/>
              </a:rPr>
              <a:t> </a:t>
            </a:r>
            <a:r>
              <a:rPr lang="en-US" altLang="zh-TW" sz="1200" b="0" i="0" kern="1200" dirty="0">
                <a:solidFill>
                  <a:schemeClr val="tx1"/>
                </a:solidFill>
                <a:effectLst/>
                <a:latin typeface="+mn-lt"/>
                <a:ea typeface="+mn-ea"/>
                <a:cs typeface="+mn-cs"/>
              </a:rPr>
              <a:t>may</a:t>
            </a:r>
            <a:r>
              <a:rPr lang="zh-TW" altLang="en-US" sz="1200" b="0" i="0" kern="1200" dirty="0">
                <a:solidFill>
                  <a:schemeClr val="tx1"/>
                </a:solidFill>
                <a:effectLst/>
                <a:latin typeface="+mn-lt"/>
                <a:ea typeface="+mn-ea"/>
                <a:cs typeface="+mn-cs"/>
              </a:rPr>
              <a:t> </a:t>
            </a:r>
            <a:r>
              <a:rPr lang="en-US" altLang="zh-TW" sz="1200" b="0" i="0" kern="1200" dirty="0">
                <a:solidFill>
                  <a:schemeClr val="tx1"/>
                </a:solidFill>
                <a:effectLst/>
                <a:latin typeface="+mn-lt"/>
                <a:ea typeface="+mn-ea"/>
                <a:cs typeface="+mn-cs"/>
              </a:rPr>
              <a:t>see</a:t>
            </a:r>
            <a:r>
              <a:rPr lang="zh-TW" altLang="en-US" sz="1200" b="0" i="0" kern="1200" dirty="0">
                <a:solidFill>
                  <a:schemeClr val="tx1"/>
                </a:solidFill>
                <a:effectLst/>
                <a:latin typeface="+mn-lt"/>
                <a:ea typeface="+mn-ea"/>
                <a:cs typeface="+mn-cs"/>
              </a:rPr>
              <a:t> </a:t>
            </a:r>
            <a:r>
              <a:rPr lang="en-US" altLang="zh-TW" sz="1200" b="0" i="0" kern="1200" dirty="0">
                <a:solidFill>
                  <a:schemeClr val="tx1"/>
                </a:solidFill>
                <a:effectLst/>
                <a:latin typeface="+mn-lt"/>
                <a:ea typeface="+mn-ea"/>
                <a:cs typeface="+mn-cs"/>
              </a:rPr>
              <a:t>this</a:t>
            </a:r>
            <a:r>
              <a:rPr lang="zh-TW" altLang="en-US" sz="1200" b="0" i="0" kern="1200" baseline="0" dirty="0">
                <a:solidFill>
                  <a:schemeClr val="tx1"/>
                </a:solidFill>
                <a:effectLst/>
                <a:latin typeface="+mn-lt"/>
                <a:ea typeface="+mn-ea"/>
                <a:cs typeface="+mn-cs"/>
              </a:rPr>
              <a:t> </a:t>
            </a:r>
            <a:r>
              <a:rPr lang="en-US" altLang="zh-TW" sz="1200" b="0" i="0" kern="1200" baseline="0" dirty="0">
                <a:solidFill>
                  <a:schemeClr val="tx1"/>
                </a:solidFill>
                <a:effectLst/>
                <a:latin typeface="+mn-lt"/>
                <a:ea typeface="+mn-ea"/>
                <a:cs typeface="+mn-cs"/>
              </a:rPr>
              <a:t>table</a:t>
            </a:r>
            <a:r>
              <a:rPr lang="zh-TW" altLang="en-US" sz="1200" b="0" i="0" kern="1200" baseline="0" dirty="0">
                <a:solidFill>
                  <a:schemeClr val="tx1"/>
                </a:solidFill>
                <a:effectLst/>
                <a:latin typeface="+mn-lt"/>
                <a:ea typeface="+mn-ea"/>
                <a:cs typeface="+mn-cs"/>
              </a:rPr>
              <a:t> </a:t>
            </a:r>
            <a:r>
              <a:rPr lang="en-US" altLang="zh-TW" sz="1200" b="0" i="0" kern="1200" baseline="0" dirty="0">
                <a:solidFill>
                  <a:schemeClr val="tx1"/>
                </a:solidFill>
                <a:effectLst/>
                <a:latin typeface="+mn-lt"/>
                <a:ea typeface="+mn-ea"/>
                <a:cs typeface="+mn-cs"/>
              </a:rPr>
              <a:t>for</a:t>
            </a:r>
            <a:r>
              <a:rPr lang="zh-TW" altLang="en-US" sz="1200" b="0" i="0" kern="1200" baseline="0" dirty="0">
                <a:solidFill>
                  <a:schemeClr val="tx1"/>
                </a:solidFill>
                <a:effectLst/>
                <a:latin typeface="+mn-lt"/>
                <a:ea typeface="+mn-ea"/>
                <a:cs typeface="+mn-cs"/>
              </a:rPr>
              <a:t> </a:t>
            </a:r>
            <a:r>
              <a:rPr lang="en-US" altLang="zh-TW" sz="1200" b="0" i="0" kern="1200" baseline="0" dirty="0">
                <a:solidFill>
                  <a:schemeClr val="tx1"/>
                </a:solidFill>
                <a:effectLst/>
                <a:latin typeface="+mn-lt"/>
                <a:ea typeface="+mn-ea"/>
                <a:cs typeface="+mn-cs"/>
              </a:rPr>
              <a:t>our</a:t>
            </a:r>
            <a:r>
              <a:rPr lang="zh-TW" altLang="en-US" sz="1200" b="0" i="0" kern="1200" baseline="0" dirty="0">
                <a:solidFill>
                  <a:schemeClr val="tx1"/>
                </a:solidFill>
                <a:effectLst/>
                <a:latin typeface="+mn-lt"/>
                <a:ea typeface="+mn-ea"/>
                <a:cs typeface="+mn-cs"/>
              </a:rPr>
              <a:t> </a:t>
            </a:r>
            <a:r>
              <a:rPr lang="en-US" altLang="zh-TW" sz="1200" b="0" i="0" kern="1200" baseline="0" dirty="0">
                <a:solidFill>
                  <a:schemeClr val="tx1"/>
                </a:solidFill>
                <a:effectLst/>
                <a:latin typeface="+mn-lt"/>
                <a:ea typeface="+mn-ea"/>
                <a:cs typeface="+mn-cs"/>
              </a:rPr>
              <a:t>brand</a:t>
            </a:r>
            <a:r>
              <a:rPr lang="zh-TW" altLang="en-US" sz="1200" b="0" i="0" kern="1200" baseline="0" dirty="0">
                <a:solidFill>
                  <a:schemeClr val="tx1"/>
                </a:solidFill>
                <a:effectLst/>
                <a:latin typeface="+mn-lt"/>
                <a:ea typeface="+mn-ea"/>
                <a:cs typeface="+mn-cs"/>
              </a:rPr>
              <a:t> </a:t>
            </a:r>
            <a:r>
              <a:rPr lang="en-US" altLang="zh-TW" sz="1200" b="0" i="0" kern="1200" baseline="0" dirty="0">
                <a:solidFill>
                  <a:schemeClr val="tx1"/>
                </a:solidFill>
                <a:effectLst/>
                <a:latin typeface="+mn-lt"/>
                <a:ea typeface="+mn-ea"/>
                <a:cs typeface="+mn-cs"/>
              </a:rPr>
              <a:t>positioning.</a:t>
            </a:r>
            <a:r>
              <a:rPr lang="zh-TW" altLang="en-US" sz="1200" b="0" i="0" kern="1200" baseline="0" dirty="0">
                <a:solidFill>
                  <a:schemeClr val="tx1"/>
                </a:solidFill>
                <a:effectLst/>
                <a:latin typeface="+mn-lt"/>
                <a:ea typeface="+mn-ea"/>
                <a:cs typeface="+mn-cs"/>
              </a:rPr>
              <a:t> </a:t>
            </a:r>
            <a:endParaRPr lang="en-US" altLang="zh-TW"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basic idea of the Nespresso concept is customization. </a:t>
            </a:r>
            <a:r>
              <a:rPr lang="en-US" altLang="zh-TW" sz="1200" dirty="0">
                <a:solidFill>
                  <a:schemeClr val="accent1">
                    <a:lumMod val="60000"/>
                    <a:lumOff val="40000"/>
                  </a:schemeClr>
                </a:solidFill>
              </a:rPr>
              <a:t>It</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delivers</a:t>
            </a:r>
            <a:r>
              <a:rPr lang="en-US" sz="1200" dirty="0">
                <a:solidFill>
                  <a:schemeClr val="accent1">
                    <a:lumMod val="60000"/>
                    <a:lumOff val="40000"/>
                  </a:schemeClr>
                </a:solidFill>
              </a:rPr>
              <a:t> consumers individual ’freshly-ground coffee</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and</a:t>
            </a:r>
            <a:r>
              <a:rPr lang="zh-TW" altLang="en-US" sz="1200" dirty="0">
                <a:solidFill>
                  <a:schemeClr val="accent1">
                    <a:lumMod val="60000"/>
                    <a:lumOff val="40000"/>
                  </a:schemeClr>
                </a:solidFill>
              </a:rPr>
              <a:t> </a:t>
            </a:r>
            <a:r>
              <a:rPr lang="en-US" altLang="zh-TW" sz="1200" dirty="0">
                <a:solidFill>
                  <a:schemeClr val="accent1">
                    <a:lumMod val="60000"/>
                    <a:lumOff val="40000"/>
                  </a:schemeClr>
                </a:solidFill>
              </a:rPr>
              <a:t>tea</a:t>
            </a:r>
            <a:r>
              <a:rPr lang="en-US" sz="1200" dirty="0">
                <a:solidFill>
                  <a:schemeClr val="accent1">
                    <a:lumMod val="60000"/>
                    <a:lumOff val="40000"/>
                  </a:schemeClr>
                </a:solidFill>
              </a:rPr>
              <a:t>’ in various tastes.</a:t>
            </a:r>
            <a:r>
              <a:rPr lang="zh-TW" altLang="en-US" sz="1200" dirty="0">
                <a:solidFill>
                  <a:schemeClr val="accent1">
                    <a:lumMod val="60000"/>
                    <a:lumOff val="40000"/>
                  </a:schemeClr>
                </a:solidFill>
              </a:rPr>
              <a:t>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Consumers are able to prepare their </a:t>
            </a:r>
            <a:r>
              <a:rPr lang="en-US" altLang="zh-TW" sz="1200" kern="1200" dirty="0">
                <a:solidFill>
                  <a:schemeClr val="tx1"/>
                </a:solidFill>
                <a:effectLst/>
                <a:latin typeface="+mn-lt"/>
                <a:ea typeface="+mn-ea"/>
                <a:cs typeface="+mn-cs"/>
              </a:rPr>
              <a:t>capsule</a:t>
            </a:r>
            <a:r>
              <a:rPr lang="zh-TW" altLang="en-US" sz="1200" kern="1200" dirty="0">
                <a:solidFill>
                  <a:schemeClr val="tx1"/>
                </a:solidFill>
                <a:effectLst/>
                <a:latin typeface="+mn-lt"/>
                <a:ea typeface="+mn-ea"/>
                <a:cs typeface="+mn-cs"/>
              </a:rPr>
              <a:t> </a:t>
            </a:r>
            <a:r>
              <a:rPr lang="en-US" altLang="zh-TW" sz="1200" kern="1200" dirty="0">
                <a:solidFill>
                  <a:schemeClr val="tx1"/>
                </a:solidFill>
                <a:effectLst/>
                <a:latin typeface="+mn-lt"/>
                <a:ea typeface="+mn-ea"/>
                <a:cs typeface="+mn-cs"/>
              </a:rPr>
              <a:t>drink</a:t>
            </a:r>
            <a:r>
              <a:rPr lang="zh-TW" altLang="en-US"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based on their personal preferences with delicate crema, full-bodied taste and aroma. </a:t>
            </a:r>
            <a:r>
              <a:rPr lang="en-US" altLang="zh-TW" sz="1200" kern="1200" dirty="0">
                <a:solidFill>
                  <a:schemeClr val="tx1"/>
                </a:solidFill>
                <a:effectLst/>
                <a:latin typeface="+mn-lt"/>
                <a:ea typeface="+mn-ea"/>
                <a:cs typeface="+mn-cs"/>
              </a:rPr>
              <a:t>Therefore,</a:t>
            </a:r>
            <a:r>
              <a:rPr lang="zh-TW" altLang="en-US" sz="1200" kern="1200" dirty="0">
                <a:solidFill>
                  <a:schemeClr val="tx1"/>
                </a:solidFill>
                <a:effectLst/>
                <a:latin typeface="+mn-lt"/>
                <a:ea typeface="+mn-ea"/>
                <a:cs typeface="+mn-cs"/>
              </a:rPr>
              <a:t> </a:t>
            </a:r>
            <a:r>
              <a:rPr lang="en-US" altLang="zh-TW" sz="1200" kern="1200" dirty="0">
                <a:solidFill>
                  <a:schemeClr val="tx1"/>
                </a:solidFill>
                <a:effectLst/>
                <a:latin typeface="+mn-lt"/>
                <a:ea typeface="+mn-ea"/>
                <a:cs typeface="+mn-cs"/>
              </a:rPr>
              <a:t>t</a:t>
            </a:r>
            <a:r>
              <a:rPr lang="en-US" sz="1200" kern="1200" dirty="0">
                <a:solidFill>
                  <a:schemeClr val="tx1"/>
                </a:solidFill>
                <a:effectLst/>
                <a:latin typeface="+mn-lt"/>
                <a:ea typeface="+mn-ea"/>
                <a:cs typeface="+mn-cs"/>
              </a:rPr>
              <a:t>he unique positioning of Nespresso </a:t>
            </a:r>
            <a:r>
              <a:rPr lang="en-US" altLang="zh-TW" sz="1200" kern="1200" dirty="0">
                <a:solidFill>
                  <a:schemeClr val="tx1"/>
                </a:solidFill>
                <a:effectLst/>
                <a:latin typeface="+mn-lt"/>
                <a:ea typeface="+mn-ea"/>
                <a:cs typeface="+mn-cs"/>
              </a:rPr>
              <a:t>is</a:t>
            </a:r>
            <a:r>
              <a:rPr lang="zh-TW" altLang="en-US"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confluence of wide variety of </a:t>
            </a:r>
            <a:r>
              <a:rPr lang="en-US" altLang="zh-TW" sz="1200" kern="1200" dirty="0">
                <a:solidFill>
                  <a:schemeClr val="tx1"/>
                </a:solidFill>
                <a:effectLst/>
                <a:latin typeface="+mn-lt"/>
                <a:ea typeface="+mn-ea"/>
                <a:cs typeface="+mn-cs"/>
              </a:rPr>
              <a:t>choices</a:t>
            </a:r>
            <a:r>
              <a:rPr lang="en-US" sz="1200" kern="1200" dirty="0">
                <a:solidFill>
                  <a:schemeClr val="tx1"/>
                </a:solidFill>
                <a:effectLst/>
                <a:latin typeface="+mn-lt"/>
                <a:ea typeface="+mn-ea"/>
                <a:cs typeface="+mn-cs"/>
              </a:rPr>
              <a:t> and a personal </a:t>
            </a:r>
            <a:r>
              <a:rPr lang="en-US" altLang="zh-TW" sz="1200" kern="1200" dirty="0">
                <a:solidFill>
                  <a:schemeClr val="tx1"/>
                </a:solidFill>
                <a:effectLst/>
                <a:latin typeface="+mn-lt"/>
                <a:ea typeface="+mn-ea"/>
                <a:cs typeface="+mn-cs"/>
              </a:rPr>
              <a:t>herbal</a:t>
            </a:r>
            <a:r>
              <a:rPr lang="zh-TW" altLang="en-US" sz="1200" kern="1200" dirty="0">
                <a:solidFill>
                  <a:schemeClr val="tx1"/>
                </a:solidFill>
                <a:effectLst/>
                <a:latin typeface="+mn-lt"/>
                <a:ea typeface="+mn-ea"/>
                <a:cs typeface="+mn-cs"/>
              </a:rPr>
              <a:t> </a:t>
            </a:r>
            <a:r>
              <a:rPr lang="en-US" altLang="zh-TW" sz="1200" kern="1200" dirty="0">
                <a:solidFill>
                  <a:schemeClr val="tx1"/>
                </a:solidFill>
                <a:effectLst/>
                <a:latin typeface="+mn-lt"/>
                <a:ea typeface="+mn-ea"/>
                <a:cs typeface="+mn-cs"/>
              </a:rPr>
              <a:t>tea</a:t>
            </a:r>
            <a:r>
              <a:rPr lang="zh-TW" altLang="en-US" sz="1200" kern="1200" dirty="0">
                <a:solidFill>
                  <a:schemeClr val="tx1"/>
                </a:solidFill>
                <a:effectLst/>
                <a:latin typeface="+mn-lt"/>
                <a:ea typeface="+mn-ea"/>
                <a:cs typeface="+mn-cs"/>
              </a:rPr>
              <a:t> </a:t>
            </a:r>
            <a:r>
              <a:rPr lang="en-US" altLang="zh-TW" sz="1200" kern="1200" dirty="0">
                <a:solidFill>
                  <a:schemeClr val="tx1"/>
                </a:solidFill>
                <a:effectLst/>
                <a:latin typeface="+mn-lt"/>
                <a:ea typeface="+mn-ea"/>
                <a:cs typeface="+mn-cs"/>
              </a:rPr>
              <a:t>experience</a:t>
            </a:r>
            <a:r>
              <a:rPr lang="en-US" sz="1200" kern="1200" dirty="0">
                <a:solidFill>
                  <a:schemeClr val="tx1"/>
                </a:solidFill>
                <a:effectLst/>
                <a:latin typeface="+mn-lt"/>
                <a:ea typeface="+mn-ea"/>
                <a:cs typeface="+mn-cs"/>
              </a:rPr>
              <a:t> </a:t>
            </a:r>
            <a:r>
              <a:rPr lang="en-US" altLang="zh-TW" sz="1200" kern="1200" dirty="0">
                <a:solidFill>
                  <a:schemeClr val="tx1"/>
                </a:solidFill>
                <a:effectLst/>
                <a:latin typeface="+mn-lt"/>
                <a:ea typeface="+mn-ea"/>
                <a:cs typeface="+mn-cs"/>
              </a:rPr>
              <a:t>coupled</a:t>
            </a:r>
            <a:r>
              <a:rPr lang="en-US" sz="1200" kern="1200" dirty="0">
                <a:solidFill>
                  <a:schemeClr val="tx1"/>
                </a:solidFill>
                <a:effectLst/>
                <a:latin typeface="+mn-lt"/>
                <a:ea typeface="+mn-ea"/>
                <a:cs typeface="+mn-cs"/>
              </a:rPr>
              <a:t> with convenience (</a:t>
            </a:r>
            <a:r>
              <a:rPr lang="en-US" sz="1200" kern="1200" dirty="0" err="1">
                <a:solidFill>
                  <a:schemeClr val="tx1"/>
                </a:solidFill>
                <a:effectLst/>
                <a:latin typeface="+mn-lt"/>
                <a:ea typeface="+mn-ea"/>
                <a:cs typeface="+mn-cs"/>
              </a:rPr>
              <a:t>Matzler</a:t>
            </a:r>
            <a:r>
              <a:rPr lang="en-US" sz="1200" kern="1200" dirty="0">
                <a:solidFill>
                  <a:schemeClr val="tx1"/>
                </a:solidFill>
                <a:effectLst/>
                <a:latin typeface="+mn-lt"/>
                <a:ea typeface="+mn-ea"/>
                <a:cs typeface="+mn-cs"/>
              </a:rPr>
              <a:t> et al., 2013).</a:t>
            </a:r>
            <a:r>
              <a:rPr lang="en-GB" dirty="0">
                <a:effectLst/>
              </a:rPr>
              <a:t>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accent1">
                  <a:lumMod val="20000"/>
                  <a:lumOff val="80000"/>
                </a:schemeClr>
              </a:solidFill>
              <a:latin typeface="AdvPSA322"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dirty="0">
                <a:solidFill>
                  <a:schemeClr val="accent1">
                    <a:lumMod val="20000"/>
                    <a:lumOff val="80000"/>
                  </a:schemeClr>
                </a:solidFill>
                <a:latin typeface="AdvPSA322" charset="0"/>
              </a:rPr>
              <a:t>So</a:t>
            </a:r>
            <a:r>
              <a:rPr lang="zh-TW" altLang="en-US" dirty="0">
                <a:solidFill>
                  <a:schemeClr val="accent1">
                    <a:lumMod val="20000"/>
                    <a:lumOff val="80000"/>
                  </a:schemeClr>
                </a:solidFill>
                <a:latin typeface="AdvPSA322" charset="0"/>
              </a:rPr>
              <a:t> </a:t>
            </a:r>
            <a:r>
              <a:rPr lang="en-US" altLang="zh-TW" dirty="0">
                <a:solidFill>
                  <a:schemeClr val="accent1">
                    <a:lumMod val="20000"/>
                    <a:lumOff val="80000"/>
                  </a:schemeClr>
                </a:solidFill>
                <a:latin typeface="AdvPSA322" charset="0"/>
              </a:rPr>
              <a:t>that,</a:t>
            </a:r>
            <a:r>
              <a:rPr lang="zh-TW" altLang="en-US" baseline="0" dirty="0">
                <a:solidFill>
                  <a:schemeClr val="accent1">
                    <a:lumMod val="20000"/>
                    <a:lumOff val="80000"/>
                  </a:schemeClr>
                </a:solidFill>
                <a:latin typeface="AdvPSA322" charset="0"/>
              </a:rPr>
              <a:t> </a:t>
            </a:r>
            <a:r>
              <a:rPr lang="en-US" altLang="zh-TW" baseline="0" dirty="0">
                <a:solidFill>
                  <a:schemeClr val="accent1">
                    <a:lumMod val="20000"/>
                    <a:lumOff val="80000"/>
                  </a:schemeClr>
                </a:solidFill>
                <a:latin typeface="AdvPSA322" charset="0"/>
              </a:rPr>
              <a:t>our</a:t>
            </a:r>
            <a:r>
              <a:rPr lang="zh-TW" altLang="en-US" baseline="0" dirty="0">
                <a:solidFill>
                  <a:schemeClr val="accent1">
                    <a:lumMod val="20000"/>
                    <a:lumOff val="80000"/>
                  </a:schemeClr>
                </a:solidFill>
                <a:latin typeface="AdvPSA322" charset="0"/>
              </a:rPr>
              <a:t> </a:t>
            </a:r>
            <a:r>
              <a:rPr lang="en-US" altLang="zh-TW" baseline="0" dirty="0">
                <a:solidFill>
                  <a:schemeClr val="accent1">
                    <a:lumMod val="20000"/>
                    <a:lumOff val="80000"/>
                  </a:schemeClr>
                </a:solidFill>
                <a:latin typeface="AdvPSA322" charset="0"/>
              </a:rPr>
              <a:t>product</a:t>
            </a:r>
            <a:r>
              <a:rPr lang="zh-TW" altLang="en-US" baseline="0" dirty="0">
                <a:solidFill>
                  <a:schemeClr val="accent1">
                    <a:lumMod val="20000"/>
                    <a:lumOff val="80000"/>
                  </a:schemeClr>
                </a:solidFill>
                <a:latin typeface="AdvPSA322" charset="0"/>
              </a:rPr>
              <a:t> </a:t>
            </a:r>
            <a:r>
              <a:rPr lang="en-US" altLang="zh-TW" baseline="0" dirty="0">
                <a:solidFill>
                  <a:schemeClr val="accent1">
                    <a:lumMod val="20000"/>
                    <a:lumOff val="80000"/>
                  </a:schemeClr>
                </a:solidFill>
                <a:latin typeface="AdvPSA322" charset="0"/>
              </a:rPr>
              <a:t>suits</a:t>
            </a:r>
            <a:r>
              <a:rPr lang="zh-TW" altLang="en-US" baseline="0" dirty="0">
                <a:solidFill>
                  <a:schemeClr val="accent1">
                    <a:lumMod val="20000"/>
                    <a:lumOff val="80000"/>
                  </a:schemeClr>
                </a:solidFill>
                <a:latin typeface="AdvPSA322" charset="0"/>
              </a:rPr>
              <a:t> </a:t>
            </a:r>
            <a:r>
              <a:rPr lang="en-US" altLang="zh-TW" baseline="0" dirty="0">
                <a:solidFill>
                  <a:schemeClr val="accent1">
                    <a:lumMod val="20000"/>
                    <a:lumOff val="80000"/>
                  </a:schemeClr>
                </a:solidFill>
                <a:latin typeface="AdvPSA322" charset="0"/>
              </a:rPr>
              <a:t>perfectly</a:t>
            </a:r>
            <a:r>
              <a:rPr lang="zh-TW" altLang="en-US" baseline="0" dirty="0">
                <a:solidFill>
                  <a:schemeClr val="accent1">
                    <a:lumMod val="20000"/>
                    <a:lumOff val="80000"/>
                  </a:schemeClr>
                </a:solidFill>
                <a:latin typeface="AdvPSA322" charset="0"/>
              </a:rPr>
              <a:t> </a:t>
            </a:r>
            <a:r>
              <a:rPr lang="en-US" altLang="zh-TW" baseline="0" dirty="0">
                <a:solidFill>
                  <a:schemeClr val="accent1">
                    <a:lumMod val="20000"/>
                    <a:lumOff val="80000"/>
                  </a:schemeClr>
                </a:solidFill>
                <a:latin typeface="AdvPSA322" charset="0"/>
              </a:rPr>
              <a:t>the</a:t>
            </a:r>
            <a:r>
              <a:rPr lang="zh-TW" altLang="en-US" baseline="0" dirty="0">
                <a:solidFill>
                  <a:schemeClr val="accent1">
                    <a:lumMod val="20000"/>
                    <a:lumOff val="80000"/>
                  </a:schemeClr>
                </a:solidFill>
                <a:latin typeface="AdvPSA322" charset="0"/>
              </a:rPr>
              <a:t> </a:t>
            </a:r>
            <a:r>
              <a:rPr lang="en-US" altLang="zh-TW" baseline="0" dirty="0">
                <a:solidFill>
                  <a:schemeClr val="accent1">
                    <a:lumMod val="20000"/>
                    <a:lumOff val="80000"/>
                  </a:schemeClr>
                </a:solidFill>
                <a:latin typeface="AdvPSA322" charset="0"/>
              </a:rPr>
              <a:t>customers</a:t>
            </a:r>
            <a:r>
              <a:rPr lang="zh-TW" altLang="en-US" baseline="0" dirty="0">
                <a:solidFill>
                  <a:schemeClr val="accent1">
                    <a:lumMod val="20000"/>
                    <a:lumOff val="80000"/>
                  </a:schemeClr>
                </a:solidFill>
                <a:latin typeface="AdvPSA322" charset="0"/>
              </a:rPr>
              <a:t> </a:t>
            </a:r>
            <a:r>
              <a:rPr lang="en-US" altLang="zh-TW" baseline="0" dirty="0">
                <a:solidFill>
                  <a:schemeClr val="accent1">
                    <a:lumMod val="20000"/>
                    <a:lumOff val="80000"/>
                  </a:schemeClr>
                </a:solidFill>
                <a:latin typeface="AdvPSA322" charset="0"/>
              </a:rPr>
              <a:t>needs</a:t>
            </a:r>
            <a:r>
              <a:rPr lang="zh-TW" altLang="en-US" baseline="0" dirty="0">
                <a:solidFill>
                  <a:schemeClr val="accent1">
                    <a:lumMod val="20000"/>
                    <a:lumOff val="80000"/>
                  </a:schemeClr>
                </a:solidFill>
                <a:latin typeface="AdvPSA322" charset="0"/>
              </a:rPr>
              <a:t> </a:t>
            </a:r>
            <a:r>
              <a:rPr lang="en-US" altLang="zh-TW" baseline="0" dirty="0">
                <a:solidFill>
                  <a:schemeClr val="accent1">
                    <a:lumMod val="20000"/>
                    <a:lumOff val="80000"/>
                  </a:schemeClr>
                </a:solidFill>
                <a:latin typeface="AdvPSA322" charset="0"/>
              </a:rPr>
              <a:t>and</a:t>
            </a:r>
            <a:r>
              <a:rPr lang="zh-TW" altLang="en-US" baseline="0" dirty="0">
                <a:solidFill>
                  <a:schemeClr val="accent1">
                    <a:lumMod val="20000"/>
                    <a:lumOff val="80000"/>
                  </a:schemeClr>
                </a:solidFill>
                <a:latin typeface="AdvPSA322" charset="0"/>
              </a:rPr>
              <a:t> </a:t>
            </a:r>
            <a:r>
              <a:rPr lang="en-US" altLang="zh-TW" baseline="0" dirty="0">
                <a:solidFill>
                  <a:schemeClr val="accent1">
                    <a:lumMod val="20000"/>
                    <a:lumOff val="80000"/>
                  </a:schemeClr>
                </a:solidFill>
                <a:latin typeface="AdvPSA322" charset="0"/>
              </a:rPr>
              <a:t>wants.</a:t>
            </a:r>
            <a:endParaRPr lang="en-US" altLang="zh-TW" sz="1200" baseline="0" dirty="0">
              <a:solidFill>
                <a:schemeClr val="tx1"/>
              </a:solidFill>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200" baseline="0" dirty="0"/>
              <a:t> </a:t>
            </a:r>
            <a:endParaRPr lang="en-US" dirty="0">
              <a:solidFill>
                <a:schemeClr val="accent1">
                  <a:lumMod val="20000"/>
                  <a:lumOff val="80000"/>
                </a:schemeClr>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zh-TW" sz="1200" kern="1200" dirty="0">
                <a:solidFill>
                  <a:schemeClr val="tx1"/>
                </a:solidFill>
                <a:effectLst/>
                <a:latin typeface="+mn-lt"/>
                <a:ea typeface="+mn-ea"/>
                <a:cs typeface="+mn-cs"/>
              </a:rPr>
              <a:t>----------------------------</a:t>
            </a:r>
          </a:p>
          <a:p>
            <a:r>
              <a:rPr lang="en-US" sz="1200" kern="1200" dirty="0">
                <a:solidFill>
                  <a:schemeClr val="accent1">
                    <a:lumMod val="20000"/>
                    <a:lumOff val="80000"/>
                  </a:schemeClr>
                </a:solidFill>
                <a:effectLst/>
                <a:latin typeface="+mn-lt"/>
                <a:ea typeface="+mn-ea"/>
                <a:cs typeface="+mn-cs"/>
              </a:rPr>
              <a:t>1. Which basic customer need are we trying to fulfill?</a:t>
            </a:r>
            <a:r>
              <a:rPr lang="zh-TW" altLang="en-US" sz="1200" kern="1200" dirty="0">
                <a:solidFill>
                  <a:schemeClr val="accent1">
                    <a:lumMod val="20000"/>
                    <a:lumOff val="80000"/>
                  </a:schemeClr>
                </a:solidFill>
                <a:effectLst/>
                <a:latin typeface="+mn-lt"/>
                <a:ea typeface="+mn-ea"/>
                <a:cs typeface="+mn-cs"/>
              </a:rPr>
              <a:t> </a:t>
            </a:r>
            <a:r>
              <a:rPr lang="en-US" sz="1200" kern="1200" dirty="0">
                <a:solidFill>
                  <a:schemeClr val="accent1">
                    <a:lumMod val="20000"/>
                    <a:lumOff val="80000"/>
                  </a:schemeClr>
                </a:solidFill>
                <a:effectLst/>
                <a:latin typeface="+mn-lt"/>
                <a:ea typeface="+mn-ea"/>
                <a:cs typeface="+mn-cs"/>
              </a:rPr>
              <a:t/>
            </a:r>
            <a:br>
              <a:rPr lang="en-US" sz="1200" kern="1200" dirty="0">
                <a:solidFill>
                  <a:schemeClr val="accent1">
                    <a:lumMod val="20000"/>
                    <a:lumOff val="80000"/>
                  </a:schemeClr>
                </a:solidFill>
                <a:effectLst/>
                <a:latin typeface="+mn-lt"/>
                <a:ea typeface="+mn-ea"/>
                <a:cs typeface="+mn-cs"/>
              </a:rPr>
            </a:br>
            <a:r>
              <a:rPr lang="en-US" sz="1200" kern="1200" dirty="0">
                <a:solidFill>
                  <a:schemeClr val="accent1">
                    <a:lumMod val="20000"/>
                    <a:lumOff val="80000"/>
                  </a:schemeClr>
                </a:solidFill>
                <a:effectLst/>
                <a:latin typeface="+mn-lt"/>
                <a:ea typeface="+mn-ea"/>
                <a:cs typeface="+mn-cs"/>
              </a:rPr>
              <a:t>2. How</a:t>
            </a:r>
            <a:r>
              <a:rPr lang="zh-TW" altLang="en-US" sz="1200" kern="1200" dirty="0">
                <a:solidFill>
                  <a:schemeClr val="accent1">
                    <a:lumMod val="20000"/>
                    <a:lumOff val="80000"/>
                  </a:schemeClr>
                </a:solidFill>
                <a:effectLst/>
                <a:latin typeface="+mn-lt"/>
                <a:ea typeface="+mn-ea"/>
                <a:cs typeface="+mn-cs"/>
              </a:rPr>
              <a:t> </a:t>
            </a:r>
            <a:r>
              <a:rPr lang="en-US" sz="1200" kern="1200" dirty="0">
                <a:solidFill>
                  <a:schemeClr val="accent1">
                    <a:lumMod val="20000"/>
                    <a:lumOff val="80000"/>
                  </a:schemeClr>
                </a:solidFill>
                <a:effectLst/>
                <a:latin typeface="+mn-lt"/>
                <a:ea typeface="+mn-ea"/>
                <a:cs typeface="+mn-cs"/>
              </a:rPr>
              <a:t>can</a:t>
            </a:r>
            <a:r>
              <a:rPr lang="zh-TW" altLang="en-US" sz="1200" kern="1200" dirty="0">
                <a:solidFill>
                  <a:schemeClr val="accent1">
                    <a:lumMod val="20000"/>
                    <a:lumOff val="80000"/>
                  </a:schemeClr>
                </a:solidFill>
                <a:effectLst/>
                <a:latin typeface="+mn-lt"/>
                <a:ea typeface="+mn-ea"/>
                <a:cs typeface="+mn-cs"/>
              </a:rPr>
              <a:t> </a:t>
            </a:r>
            <a:r>
              <a:rPr lang="en-US" sz="1200" kern="1200" dirty="0">
                <a:solidFill>
                  <a:schemeClr val="accent1">
                    <a:lumMod val="20000"/>
                    <a:lumOff val="80000"/>
                  </a:schemeClr>
                </a:solidFill>
                <a:effectLst/>
                <a:latin typeface="+mn-lt"/>
                <a:ea typeface="+mn-ea"/>
                <a:cs typeface="+mn-cs"/>
              </a:rPr>
              <a:t>we</a:t>
            </a:r>
            <a:r>
              <a:rPr lang="zh-TW" altLang="en-US" sz="1200" kern="1200" dirty="0">
                <a:solidFill>
                  <a:schemeClr val="accent1">
                    <a:lumMod val="20000"/>
                    <a:lumOff val="80000"/>
                  </a:schemeClr>
                </a:solidFill>
                <a:effectLst/>
                <a:latin typeface="+mn-lt"/>
                <a:ea typeface="+mn-ea"/>
                <a:cs typeface="+mn-cs"/>
              </a:rPr>
              <a:t> </a:t>
            </a:r>
            <a:r>
              <a:rPr lang="en-US" sz="1200" kern="1200" dirty="0">
                <a:solidFill>
                  <a:schemeClr val="accent1">
                    <a:lumMod val="20000"/>
                    <a:lumOff val="80000"/>
                  </a:schemeClr>
                </a:solidFill>
                <a:effectLst/>
                <a:latin typeface="+mn-lt"/>
                <a:ea typeface="+mn-ea"/>
                <a:cs typeface="+mn-cs"/>
              </a:rPr>
              <a:t>establish</a:t>
            </a:r>
            <a:r>
              <a:rPr lang="zh-TW" altLang="en-US" sz="1200" kern="1200" dirty="0">
                <a:solidFill>
                  <a:schemeClr val="accent1">
                    <a:lumMod val="20000"/>
                    <a:lumOff val="80000"/>
                  </a:schemeClr>
                </a:solidFill>
                <a:effectLst/>
                <a:latin typeface="+mn-lt"/>
                <a:ea typeface="+mn-ea"/>
                <a:cs typeface="+mn-cs"/>
              </a:rPr>
              <a:t> </a:t>
            </a:r>
            <a:r>
              <a:rPr lang="en-US" sz="1200" kern="1200" dirty="0">
                <a:solidFill>
                  <a:schemeClr val="accent1">
                    <a:lumMod val="20000"/>
                    <a:lumOff val="80000"/>
                  </a:schemeClr>
                </a:solidFill>
                <a:effectLst/>
                <a:latin typeface="+mn-lt"/>
                <a:ea typeface="+mn-ea"/>
                <a:cs typeface="+mn-cs"/>
              </a:rPr>
              <a:t>and</a:t>
            </a:r>
            <a:r>
              <a:rPr lang="zh-TW" altLang="en-US" sz="1200" kern="1200" dirty="0">
                <a:solidFill>
                  <a:schemeClr val="accent1">
                    <a:lumMod val="20000"/>
                    <a:lumOff val="80000"/>
                  </a:schemeClr>
                </a:solidFill>
                <a:effectLst/>
                <a:latin typeface="+mn-lt"/>
                <a:ea typeface="+mn-ea"/>
                <a:cs typeface="+mn-cs"/>
              </a:rPr>
              <a:t> </a:t>
            </a:r>
            <a:r>
              <a:rPr lang="en-US" sz="1200" kern="1200" dirty="0">
                <a:solidFill>
                  <a:schemeClr val="accent1">
                    <a:lumMod val="20000"/>
                    <a:lumOff val="80000"/>
                  </a:schemeClr>
                </a:solidFill>
                <a:effectLst/>
                <a:latin typeface="+mn-lt"/>
                <a:ea typeface="+mn-ea"/>
                <a:cs typeface="+mn-cs"/>
              </a:rPr>
              <a:t>retain</a:t>
            </a:r>
            <a:r>
              <a:rPr lang="zh-TW" altLang="en-US" sz="1200" kern="1200" dirty="0">
                <a:solidFill>
                  <a:schemeClr val="accent1">
                    <a:lumMod val="20000"/>
                    <a:lumOff val="80000"/>
                  </a:schemeClr>
                </a:solidFill>
                <a:effectLst/>
                <a:latin typeface="+mn-lt"/>
                <a:ea typeface="+mn-ea"/>
                <a:cs typeface="+mn-cs"/>
              </a:rPr>
              <a:t> </a:t>
            </a:r>
            <a:r>
              <a:rPr lang="en-US" sz="1200" kern="1200" dirty="0">
                <a:solidFill>
                  <a:schemeClr val="accent1">
                    <a:lumMod val="20000"/>
                    <a:lumOff val="80000"/>
                  </a:schemeClr>
                </a:solidFill>
                <a:effectLst/>
                <a:latin typeface="+mn-lt"/>
                <a:ea typeface="+mn-ea"/>
                <a:cs typeface="+mn-cs"/>
              </a:rPr>
              <a:t>a</a:t>
            </a:r>
            <a:r>
              <a:rPr lang="zh-TW" altLang="en-US" sz="1200" kern="1200" dirty="0">
                <a:solidFill>
                  <a:schemeClr val="accent1">
                    <a:lumMod val="20000"/>
                    <a:lumOff val="80000"/>
                  </a:schemeClr>
                </a:solidFill>
                <a:effectLst/>
                <a:latin typeface="+mn-lt"/>
                <a:ea typeface="+mn-ea"/>
                <a:cs typeface="+mn-cs"/>
              </a:rPr>
              <a:t> </a:t>
            </a:r>
            <a:r>
              <a:rPr lang="en-US" sz="1200" kern="1200" dirty="0">
                <a:solidFill>
                  <a:schemeClr val="accent1">
                    <a:lumMod val="20000"/>
                    <a:lumOff val="80000"/>
                  </a:schemeClr>
                </a:solidFill>
                <a:effectLst/>
                <a:latin typeface="+mn-lt"/>
                <a:ea typeface="+mn-ea"/>
                <a:cs typeface="+mn-cs"/>
              </a:rPr>
              <a:t>unique</a:t>
            </a:r>
            <a:r>
              <a:rPr lang="zh-TW" altLang="en-US" sz="1200" kern="1200" dirty="0">
                <a:solidFill>
                  <a:schemeClr val="accent1">
                    <a:lumMod val="20000"/>
                    <a:lumOff val="80000"/>
                  </a:schemeClr>
                </a:solidFill>
                <a:effectLst/>
                <a:latin typeface="+mn-lt"/>
                <a:ea typeface="+mn-ea"/>
                <a:cs typeface="+mn-cs"/>
              </a:rPr>
              <a:t> </a:t>
            </a:r>
            <a:r>
              <a:rPr lang="en-US" sz="1200" kern="1200" dirty="0">
                <a:solidFill>
                  <a:schemeClr val="accent1">
                    <a:lumMod val="20000"/>
                    <a:lumOff val="80000"/>
                  </a:schemeClr>
                </a:solidFill>
                <a:effectLst/>
                <a:latin typeface="+mn-lt"/>
                <a:ea typeface="+mn-ea"/>
                <a:cs typeface="+mn-cs"/>
              </a:rPr>
              <a:t>position</a:t>
            </a:r>
            <a:r>
              <a:rPr lang="zh-TW" altLang="en-US" sz="1200" kern="1200" dirty="0">
                <a:solidFill>
                  <a:schemeClr val="accent1">
                    <a:lumMod val="20000"/>
                    <a:lumOff val="80000"/>
                  </a:schemeClr>
                </a:solidFill>
                <a:effectLst/>
                <a:latin typeface="+mn-lt"/>
                <a:ea typeface="+mn-ea"/>
                <a:cs typeface="+mn-cs"/>
              </a:rPr>
              <a:t> </a:t>
            </a:r>
            <a:r>
              <a:rPr lang="en-US" sz="1200" kern="1200" dirty="0">
                <a:solidFill>
                  <a:schemeClr val="accent1">
                    <a:lumMod val="20000"/>
                    <a:lumOff val="80000"/>
                  </a:schemeClr>
                </a:solidFill>
                <a:effectLst/>
                <a:latin typeface="+mn-lt"/>
                <a:ea typeface="+mn-ea"/>
                <a:cs typeface="+mn-cs"/>
              </a:rPr>
              <a:t>in</a:t>
            </a:r>
            <a:r>
              <a:rPr lang="zh-TW" altLang="en-US" sz="1200" kern="1200" dirty="0">
                <a:solidFill>
                  <a:schemeClr val="accent1">
                    <a:lumMod val="20000"/>
                    <a:lumOff val="80000"/>
                  </a:schemeClr>
                </a:solidFill>
                <a:effectLst/>
                <a:latin typeface="+mn-lt"/>
                <a:ea typeface="+mn-ea"/>
                <a:cs typeface="+mn-cs"/>
              </a:rPr>
              <a:t> </a:t>
            </a:r>
            <a:r>
              <a:rPr lang="en-US" sz="1200" kern="1200" dirty="0">
                <a:solidFill>
                  <a:schemeClr val="accent1">
                    <a:lumMod val="20000"/>
                    <a:lumOff val="80000"/>
                  </a:schemeClr>
                </a:solidFill>
                <a:effectLst/>
                <a:latin typeface="+mn-lt"/>
                <a:ea typeface="+mn-ea"/>
                <a:cs typeface="+mn-cs"/>
              </a:rPr>
              <a:t>our</a:t>
            </a:r>
            <a:r>
              <a:rPr lang="zh-TW" altLang="en-US" sz="1200" kern="1200" dirty="0">
                <a:solidFill>
                  <a:schemeClr val="accent1">
                    <a:lumMod val="20000"/>
                    <a:lumOff val="80000"/>
                  </a:schemeClr>
                </a:solidFill>
                <a:effectLst/>
                <a:latin typeface="+mn-lt"/>
                <a:ea typeface="+mn-ea"/>
                <a:cs typeface="+mn-cs"/>
              </a:rPr>
              <a:t> </a:t>
            </a:r>
            <a:r>
              <a:rPr lang="en-US" sz="1200" kern="1200" dirty="0">
                <a:solidFill>
                  <a:schemeClr val="accent1">
                    <a:lumMod val="20000"/>
                    <a:lumOff val="80000"/>
                  </a:schemeClr>
                </a:solidFill>
                <a:effectLst/>
                <a:latin typeface="+mn-lt"/>
                <a:ea typeface="+mn-ea"/>
                <a:cs typeface="+mn-cs"/>
              </a:rPr>
              <a:t>customers’ minds? </a:t>
            </a:r>
            <a:endParaRPr lang="en-US" dirty="0">
              <a:solidFill>
                <a:schemeClr val="accent1">
                  <a:lumMod val="20000"/>
                  <a:lumOff val="80000"/>
                </a:schemeClr>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sz="1200" kern="1200" dirty="0">
              <a:solidFill>
                <a:schemeClr val="accent1">
                  <a:lumMod val="20000"/>
                  <a:lumOff val="80000"/>
                </a:schemeClr>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sz="1200" kern="1200" dirty="0">
              <a:solidFill>
                <a:schemeClr val="bg2">
                  <a:lumMod val="90000"/>
                </a:schemeClr>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FEBA6AF-04FA-4A19-8A91-1B807DBBA009}" type="slidenum">
              <a:rPr lang="zh-HK" altLang="en-US" smtClean="0"/>
              <a:pPr/>
              <a:t>7</a:t>
            </a:fld>
            <a:endParaRPr lang="zh-HK" altLang="en-US"/>
          </a:p>
        </p:txBody>
      </p:sp>
    </p:spTree>
    <p:extLst>
      <p:ext uri="{BB962C8B-B14F-4D97-AF65-F5344CB8AC3E}">
        <p14:creationId xmlns="" xmlns:p14="http://schemas.microsoft.com/office/powerpoint/2010/main" val="4312026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HK" dirty="0">
                <a:solidFill>
                  <a:schemeClr val="accent5">
                    <a:lumMod val="75000"/>
                  </a:schemeClr>
                </a:solidFill>
              </a:rPr>
              <a:t>In order to create an unique position and image in our customer’s mind. We need </a:t>
            </a:r>
            <a:r>
              <a:rPr lang="en-US" altLang="zh-HK" baseline="0" dirty="0">
                <a:solidFill>
                  <a:schemeClr val="accent5">
                    <a:lumMod val="75000"/>
                  </a:schemeClr>
                </a:solidFill>
              </a:rPr>
              <a:t>to build, maintain and strengthen our brand equity and add value to the brand from a customer’s perspective. </a:t>
            </a:r>
            <a:r>
              <a:rPr lang="en-US" altLang="zh-HK" dirty="0">
                <a:solidFill>
                  <a:schemeClr val="accent5">
                    <a:lumMod val="75000"/>
                  </a:schemeClr>
                </a:solidFill>
              </a:rPr>
              <a:t>In order to build a strong brand, we must shape how customers think and feel about our product. We have to build the right type of experience and meanings</a:t>
            </a:r>
            <a:r>
              <a:rPr lang="en-US" altLang="zh-HK" baseline="0" dirty="0">
                <a:solidFill>
                  <a:schemeClr val="accent5">
                    <a:lumMod val="75000"/>
                  </a:schemeClr>
                </a:solidFill>
              </a:rPr>
              <a:t> </a:t>
            </a:r>
            <a:r>
              <a:rPr lang="en-US" altLang="zh-HK" dirty="0">
                <a:solidFill>
                  <a:schemeClr val="accent5">
                    <a:lumMod val="75000"/>
                  </a:schemeClr>
                </a:solidFill>
              </a:rPr>
              <a:t>to our brand, so that our customers have the specific, positive thoughts, feelings, beliefs, and perceptions about it. That’s why brand equity</a:t>
            </a:r>
            <a:r>
              <a:rPr lang="en-US" altLang="zh-HK" baseline="0" dirty="0">
                <a:solidFill>
                  <a:schemeClr val="accent5">
                    <a:lumMod val="75000"/>
                  </a:schemeClr>
                </a:solidFill>
              </a:rPr>
              <a:t> should be customer-based according to Keller.. </a:t>
            </a:r>
          </a:p>
          <a:p>
            <a:endParaRPr lang="en-US" altLang="zh-HK" baseline="0" dirty="0">
              <a:solidFill>
                <a:schemeClr val="accent5">
                  <a:lumMod val="75000"/>
                </a:schemeClr>
              </a:solidFill>
            </a:endParaRPr>
          </a:p>
          <a:p>
            <a:r>
              <a:rPr lang="en-US" altLang="zh-HK" baseline="0" dirty="0">
                <a:solidFill>
                  <a:schemeClr val="accent5">
                    <a:lumMod val="75000"/>
                  </a:schemeClr>
                </a:solidFill>
              </a:rPr>
              <a:t>There are four key levels to develop a successful brand, which are</a:t>
            </a:r>
          </a:p>
          <a:p>
            <a:r>
              <a:rPr lang="en-US" altLang="zh-HK" baseline="0" dirty="0">
                <a:solidFill>
                  <a:schemeClr val="accent5">
                    <a:lumMod val="75000"/>
                  </a:schemeClr>
                </a:solidFill>
              </a:rPr>
              <a:t>Brand identity</a:t>
            </a:r>
          </a:p>
          <a:p>
            <a:r>
              <a:rPr lang="en-US" altLang="zh-HK" baseline="0" dirty="0">
                <a:solidFill>
                  <a:schemeClr val="accent5">
                    <a:lumMod val="75000"/>
                  </a:schemeClr>
                </a:solidFill>
              </a:rPr>
              <a:t>Brand meaning</a:t>
            </a:r>
          </a:p>
          <a:p>
            <a:r>
              <a:rPr lang="en-US" altLang="zh-HK" baseline="0" dirty="0">
                <a:solidFill>
                  <a:schemeClr val="accent5">
                    <a:lumMod val="75000"/>
                  </a:schemeClr>
                </a:solidFill>
              </a:rPr>
              <a:t>Brand responses</a:t>
            </a:r>
          </a:p>
          <a:p>
            <a:r>
              <a:rPr lang="en-US" altLang="zh-HK" baseline="0" dirty="0">
                <a:solidFill>
                  <a:schemeClr val="accent5">
                    <a:lumMod val="75000"/>
                  </a:schemeClr>
                </a:solidFill>
              </a:rPr>
              <a:t>Brand relationships</a:t>
            </a:r>
          </a:p>
          <a:p>
            <a:endParaRPr lang="en-US" altLang="zh-HK" baseline="0" dirty="0">
              <a:solidFill>
                <a:schemeClr val="accent5">
                  <a:lumMod val="75000"/>
                </a:schemeClr>
              </a:solidFill>
            </a:endParaRPr>
          </a:p>
          <a:p>
            <a:r>
              <a:rPr lang="en-US" altLang="zh-HK" baseline="0" dirty="0">
                <a:solidFill>
                  <a:schemeClr val="accent5">
                    <a:lumMod val="75000"/>
                  </a:schemeClr>
                </a:solidFill>
              </a:rPr>
              <a:t>It basically means for our customer to learn the true and understated meanings and value of our products, recognize it as part of their daily life and eventually can’t live without it. </a:t>
            </a:r>
            <a:endParaRPr lang="en-US" altLang="zh-HK" dirty="0">
              <a:solidFill>
                <a:schemeClr val="accent5">
                  <a:lumMod val="75000"/>
                </a:schemeClr>
              </a:solidFill>
            </a:endParaRPr>
          </a:p>
          <a:p>
            <a:endParaRPr lang="en-US" altLang="zh-HK" dirty="0"/>
          </a:p>
          <a:p>
            <a:r>
              <a:rPr lang="en-US" altLang="zh-HK" baseline="0" dirty="0"/>
              <a:t>A strong brand equity not only can create customer interest and loyalty, and can be an organization most valuable strategy asset and help to differentiate your product with your competitors</a:t>
            </a:r>
            <a:endParaRPr lang="zh-HK" altLang="en-US" dirty="0"/>
          </a:p>
        </p:txBody>
      </p:sp>
      <p:sp>
        <p:nvSpPr>
          <p:cNvPr id="4" name="投影片編號版面配置區 3"/>
          <p:cNvSpPr>
            <a:spLocks noGrp="1"/>
          </p:cNvSpPr>
          <p:nvPr>
            <p:ph type="sldNum" sz="quarter" idx="10"/>
          </p:nvPr>
        </p:nvSpPr>
        <p:spPr/>
        <p:txBody>
          <a:bodyPr/>
          <a:lstStyle/>
          <a:p>
            <a:fld id="{FE4E1046-8091-4B99-8DE5-18F46F1659DC}" type="slidenum">
              <a:rPr lang="en-HK" smtClean="0"/>
              <a:pPr/>
              <a:t>8</a:t>
            </a:fld>
            <a:endParaRPr lang="en-HK"/>
          </a:p>
        </p:txBody>
      </p:sp>
    </p:spTree>
    <p:extLst>
      <p:ext uri="{BB962C8B-B14F-4D97-AF65-F5344CB8AC3E}">
        <p14:creationId xmlns="" xmlns:p14="http://schemas.microsoft.com/office/powerpoint/2010/main" val="1002181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HK" dirty="0"/>
              <a:t>It is important that you build the right and relevant image for your brand. There are 12 types of brand images or we call it the Brand Archetypes in the academic field. It is the brand personality that we want our customers to perceive. The brand archetypes of Nespresso is more towards the Lover and Jester sides as it attempts to create a close and intimate person to person connections.  It aims to connect people especially our club members which are coffee lovers as one community. Nespresso uses celebrity George Clooney as the face of the brand and in fact he was actually chosen and voted by the </a:t>
            </a:r>
            <a:r>
              <a:rPr lang="en-US" altLang="zh-HK" dirty="0" err="1"/>
              <a:t>Nespreosso</a:t>
            </a:r>
            <a:r>
              <a:rPr lang="en-US" altLang="zh-HK" dirty="0"/>
              <a:t> Club members. It was a very successful marketing scheme, as it tells the company how their brand was perceived by their customers or how their customers want the brand to be. And when you think of George </a:t>
            </a:r>
            <a:r>
              <a:rPr lang="en-US" altLang="zh-HK" dirty="0" err="1"/>
              <a:t>Clonney</a:t>
            </a:r>
            <a:r>
              <a:rPr lang="en-US" altLang="zh-HK" dirty="0"/>
              <a:t>, he does represents the smart, professional, fun loving and luxury types which aligns to the </a:t>
            </a:r>
            <a:r>
              <a:rPr lang="en-US" altLang="zh-HK" dirty="0" err="1"/>
              <a:t>nespresso</a:t>
            </a:r>
            <a:r>
              <a:rPr lang="en-US" altLang="zh-HK" dirty="0"/>
              <a:t> brand. </a:t>
            </a:r>
          </a:p>
          <a:p>
            <a:endParaRPr lang="en-US" altLang="zh-HK" dirty="0"/>
          </a:p>
          <a:p>
            <a:r>
              <a:rPr lang="en-US" altLang="zh-HK" dirty="0"/>
              <a:t>Building on the strong brand</a:t>
            </a:r>
            <a:r>
              <a:rPr lang="en-US" altLang="zh-HK" baseline="0" dirty="0"/>
              <a:t> equity and their infamous brand archetypes, we also need to be consistent with the existing strategy. And the best way is through storytelling by one of their commercials. </a:t>
            </a:r>
            <a:endParaRPr lang="zh-HK" altLang="en-US" dirty="0"/>
          </a:p>
        </p:txBody>
      </p:sp>
      <p:sp>
        <p:nvSpPr>
          <p:cNvPr id="4" name="投影片編號版面配置區 3"/>
          <p:cNvSpPr>
            <a:spLocks noGrp="1"/>
          </p:cNvSpPr>
          <p:nvPr>
            <p:ph type="sldNum" sz="quarter" idx="10"/>
          </p:nvPr>
        </p:nvSpPr>
        <p:spPr/>
        <p:txBody>
          <a:bodyPr/>
          <a:lstStyle/>
          <a:p>
            <a:fld id="{FE4E1046-8091-4B99-8DE5-18F46F1659DC}" type="slidenum">
              <a:rPr lang="en-HK" smtClean="0"/>
              <a:pPr/>
              <a:t>9</a:t>
            </a:fld>
            <a:endParaRPr lang="en-HK"/>
          </a:p>
        </p:txBody>
      </p:sp>
    </p:spTree>
    <p:extLst>
      <p:ext uri="{BB962C8B-B14F-4D97-AF65-F5344CB8AC3E}">
        <p14:creationId xmlns="" xmlns:p14="http://schemas.microsoft.com/office/powerpoint/2010/main" val="2109194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HK" dirty="0"/>
              <a:t>So the idea is ….is </a:t>
            </a:r>
            <a:r>
              <a:rPr lang="en-US" altLang="zh-HK" dirty="0" err="1"/>
              <a:t>Geroge</a:t>
            </a:r>
            <a:r>
              <a:rPr lang="en-US" altLang="zh-HK" dirty="0"/>
              <a:t> really is Mr. de-</a:t>
            </a:r>
            <a:r>
              <a:rPr lang="en-US" altLang="zh-HK" dirty="0" err="1"/>
              <a:t>caffeinato</a:t>
            </a:r>
            <a:r>
              <a:rPr lang="en-US" altLang="zh-HK" dirty="0"/>
              <a:t>? Our story tells us that the de-caffeine coffee was actually his wife for  who is a non-caffeine</a:t>
            </a:r>
            <a:r>
              <a:rPr lang="en-US" altLang="zh-HK" baseline="0" dirty="0"/>
              <a:t> drinker. She is a sophisticated professional women who is  very self conscious.  She doesn’t drink coffee however, she enjoy the experience of having a cup of nice quality drink by a push of a button. So apart from coffee, what else can be for her?</a:t>
            </a:r>
          </a:p>
          <a:p>
            <a:endParaRPr lang="en-US" altLang="zh-HK" baseline="0" dirty="0"/>
          </a:p>
          <a:p>
            <a:r>
              <a:rPr lang="en-US" altLang="zh-HK" baseline="0" dirty="0"/>
              <a:t>Our Herbal tea capsule is the answer. </a:t>
            </a:r>
          </a:p>
          <a:p>
            <a:r>
              <a:rPr lang="en-US" altLang="zh-HK" baseline="0" dirty="0"/>
              <a:t>There are many reasons we chose her as the ambassador for our new product beside her positive image and certain level of popularity in both Hong Kong and </a:t>
            </a:r>
            <a:r>
              <a:rPr lang="en-US" altLang="zh-HK" baseline="0"/>
              <a:t>international levels, </a:t>
            </a:r>
            <a:r>
              <a:rPr lang="en-HK" altLang="zh-HK" baseline="0" dirty="0"/>
              <a:t> such as professional women image and characteristic, elegance, determined and self conscious which matches perfectly to our target market.</a:t>
            </a:r>
          </a:p>
        </p:txBody>
      </p:sp>
      <p:sp>
        <p:nvSpPr>
          <p:cNvPr id="4" name="投影片編號版面配置區 3"/>
          <p:cNvSpPr>
            <a:spLocks noGrp="1"/>
          </p:cNvSpPr>
          <p:nvPr>
            <p:ph type="sldNum" sz="quarter" idx="10"/>
          </p:nvPr>
        </p:nvSpPr>
        <p:spPr/>
        <p:txBody>
          <a:bodyPr/>
          <a:lstStyle/>
          <a:p>
            <a:fld id="{FE4E1046-8091-4B99-8DE5-18F46F1659DC}" type="slidenum">
              <a:rPr lang="en-HK" smtClean="0"/>
              <a:pPr/>
              <a:t>10</a:t>
            </a:fld>
            <a:endParaRPr lang="en-HK"/>
          </a:p>
        </p:txBody>
      </p:sp>
    </p:spTree>
    <p:extLst>
      <p:ext uri="{BB962C8B-B14F-4D97-AF65-F5344CB8AC3E}">
        <p14:creationId xmlns="" xmlns:p14="http://schemas.microsoft.com/office/powerpoint/2010/main" val="3864730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GB" altLang="zh-HK" dirty="0"/>
              <a:t>Competitive Advantages &amp; Potentially differentiate </a:t>
            </a:r>
          </a:p>
          <a:p>
            <a:endParaRPr lang="en-US" dirty="0"/>
          </a:p>
          <a:p>
            <a:r>
              <a:rPr lang="en-US" dirty="0"/>
              <a:t>But actually, our brand name and strategies bring </a:t>
            </a:r>
            <a:r>
              <a:rPr lang="en-GB" sz="1200" kern="1200" dirty="0">
                <a:solidFill>
                  <a:schemeClr val="tx1"/>
                </a:solidFill>
                <a:effectLst/>
                <a:latin typeface="+mn-lt"/>
                <a:ea typeface="+mn-ea"/>
                <a:cs typeface="+mn-cs"/>
              </a:rPr>
              <a:t>potentially competitive advantages.</a:t>
            </a:r>
          </a:p>
          <a:p>
            <a:r>
              <a:rPr lang="en-GB" sz="1200" kern="1200" dirty="0">
                <a:solidFill>
                  <a:schemeClr val="tx1"/>
                </a:solidFill>
                <a:effectLst/>
                <a:latin typeface="+mn-lt"/>
                <a:ea typeface="+mn-ea"/>
                <a:cs typeface="+mn-cs"/>
              </a:rPr>
              <a:t>First, I think no one don’t know this brand here right? Nespresso ~ the name contains </a:t>
            </a:r>
            <a:r>
              <a:rPr lang="en-US" sz="1200" b="0" i="0" u="none" strike="noStrike" kern="1200" baseline="0" dirty="0">
                <a:solidFill>
                  <a:schemeClr val="tx1"/>
                </a:solidFill>
                <a:latin typeface="+mn-lt"/>
                <a:ea typeface="+mn-ea"/>
                <a:cs typeface="+mn-cs"/>
              </a:rPr>
              <a:t>commitment to our consumers and stockholder. Only provide premium coffee in past and Herbal Tea in the future.  Also, if you interested this brand and its production, you will know that we provide free tasting in our retail shops, our staff will bring you manual and clear explain the different of our products. You can also find our details information and buying your interest easily in our e-com system, through this channel, people will not difficult to understand our new product. Do what we always do for our product, plus service plus information.</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lifestyle product</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1" kern="1200" dirty="0">
                <a:solidFill>
                  <a:schemeClr val="tx1"/>
                </a:solidFill>
                <a:effectLst/>
                <a:latin typeface="+mn-lt"/>
                <a:ea typeface="+mn-ea"/>
                <a:cs typeface="+mn-cs"/>
              </a:rPr>
              <a:t>Business Design: An Interview with Adrian </a:t>
            </a:r>
            <a:r>
              <a:rPr lang="en-US" sz="1200" b="1" kern="1200" dirty="0" err="1">
                <a:solidFill>
                  <a:schemeClr val="tx1"/>
                </a:solidFill>
                <a:effectLst/>
                <a:latin typeface="+mn-lt"/>
                <a:ea typeface="+mn-ea"/>
                <a:cs typeface="+mn-cs"/>
              </a:rPr>
              <a:t>Slywotzky</a:t>
            </a:r>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Euchner</a:t>
            </a:r>
            <a:r>
              <a:rPr lang="en-US" sz="1200" kern="1200" dirty="0">
                <a:solidFill>
                  <a:schemeClr val="tx1"/>
                </a:solidFill>
                <a:effectLst/>
                <a:latin typeface="+mn-lt"/>
                <a:ea typeface="+mn-ea"/>
                <a:cs typeface="+mn-cs"/>
              </a:rPr>
              <a:t>, Jim</a:t>
            </a:r>
          </a:p>
          <a:p>
            <a:r>
              <a:rPr lang="en-US" sz="1200" kern="1200" dirty="0">
                <a:solidFill>
                  <a:schemeClr val="tx1"/>
                </a:solidFill>
                <a:effectLst/>
                <a:latin typeface="+mn-lt"/>
                <a:ea typeface="+mn-ea"/>
                <a:cs typeface="+mn-cs"/>
              </a:rPr>
              <a:t>Research Technology Management, Jan/Feb 2015, Vol.58(1), pp.12-18 [Peer Reviewed Journal]</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en-US" dirty="0"/>
          </a:p>
          <a:p>
            <a:endParaRPr lang="zh-HK" altLang="en-US" dirty="0"/>
          </a:p>
        </p:txBody>
      </p:sp>
      <p:sp>
        <p:nvSpPr>
          <p:cNvPr id="4" name="投影片編號版面配置區 3"/>
          <p:cNvSpPr>
            <a:spLocks noGrp="1"/>
          </p:cNvSpPr>
          <p:nvPr>
            <p:ph type="sldNum" sz="quarter" idx="10"/>
          </p:nvPr>
        </p:nvSpPr>
        <p:spPr/>
        <p:txBody>
          <a:bodyPr/>
          <a:lstStyle/>
          <a:p>
            <a:fld id="{FE4E1046-8091-4B99-8DE5-18F46F1659DC}" type="slidenum">
              <a:rPr lang="en-HK" smtClean="0"/>
              <a:pPr/>
              <a:t>11</a:t>
            </a:fld>
            <a:endParaRPr lang="en-HK"/>
          </a:p>
        </p:txBody>
      </p:sp>
    </p:spTree>
    <p:extLst>
      <p:ext uri="{BB962C8B-B14F-4D97-AF65-F5344CB8AC3E}">
        <p14:creationId xmlns="" xmlns:p14="http://schemas.microsoft.com/office/powerpoint/2010/main" val="21441188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GB" sz="1200" b="1" kern="1200" dirty="0">
                <a:solidFill>
                  <a:schemeClr val="tx1"/>
                </a:solidFill>
                <a:effectLst/>
                <a:latin typeface="+mn-lt"/>
                <a:ea typeface="+mn-ea"/>
                <a:cs typeface="+mn-cs"/>
              </a:rPr>
              <a:t>Potentially differentiate </a:t>
            </a:r>
            <a:endParaRPr lang="en-US" sz="1200" b="1"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To be continue…</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Consumers in the luxury goods market show a strong tendency to buy high-priced products, as this new production positioning not focus on Broad class consumers, and the equal price strategy can build up the product perceived value .  and have the propensity to pay a price premium if they perceive an additional, individual value. Therefore, brand strategies for luxury goods focus on differentiation in order to create a completely new value, or to add further features that are useful for promoting the brand (</a:t>
            </a:r>
            <a:r>
              <a:rPr lang="en-US" sz="1200" b="1" kern="1200" dirty="0" err="1">
                <a:solidFill>
                  <a:schemeClr val="tx1"/>
                </a:solidFill>
                <a:effectLst/>
                <a:latin typeface="+mn-lt"/>
                <a:ea typeface="+mn-ea"/>
                <a:cs typeface="+mn-cs"/>
              </a:rPr>
              <a:t>Matzler</a:t>
            </a:r>
            <a:r>
              <a:rPr lang="en-US" sz="1200" b="1" kern="1200" dirty="0">
                <a:solidFill>
                  <a:schemeClr val="tx1"/>
                </a:solidFill>
                <a:effectLst/>
                <a:latin typeface="+mn-lt"/>
                <a:ea typeface="+mn-ea"/>
                <a:cs typeface="+mn-cs"/>
              </a:rPr>
              <a:t> et al.,2013).</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High quality is a concept that is not so precise. If the original specifications are present in a product, it can be said that high quality is present. In most of the cases the concept</a:t>
            </a:r>
          </a:p>
          <a:p>
            <a:r>
              <a:rPr lang="en-US" sz="1200" b="1" kern="1200" dirty="0">
                <a:solidFill>
                  <a:schemeClr val="tx1"/>
                </a:solidFill>
                <a:effectLst/>
                <a:latin typeface="+mn-lt"/>
                <a:ea typeface="+mn-ea"/>
                <a:cs typeface="+mn-cs"/>
              </a:rPr>
              <a:t>is more related to price of the product that is traded than the real specifications of the product (</a:t>
            </a:r>
            <a:r>
              <a:rPr lang="en-US" sz="1200" b="1" kern="1200" dirty="0" err="1">
                <a:solidFill>
                  <a:schemeClr val="tx1"/>
                </a:solidFill>
                <a:effectLst/>
                <a:latin typeface="+mn-lt"/>
                <a:ea typeface="+mn-ea"/>
                <a:cs typeface="+mn-cs"/>
              </a:rPr>
              <a:t>Prajogo</a:t>
            </a:r>
            <a:r>
              <a:rPr lang="en-US" sz="1200" b="1" kern="1200" dirty="0">
                <a:solidFill>
                  <a:schemeClr val="tx1"/>
                </a:solidFill>
                <a:effectLst/>
                <a:latin typeface="+mn-lt"/>
                <a:ea typeface="+mn-ea"/>
                <a:cs typeface="+mn-cs"/>
              </a:rPr>
              <a:t> et al., 2008).</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Nespresso’s strategic and operational excellence: a review and logistical implications</a:t>
            </a:r>
          </a:p>
          <a:p>
            <a:r>
              <a:rPr lang="en-US" sz="1200" b="0" kern="1200" dirty="0">
                <a:solidFill>
                  <a:schemeClr val="tx1"/>
                </a:solidFill>
                <a:effectLst/>
                <a:latin typeface="+mn-lt"/>
                <a:ea typeface="+mn-ea"/>
                <a:cs typeface="+mn-cs"/>
              </a:rPr>
              <a:t>Cimon, Yan ; </a:t>
            </a:r>
            <a:r>
              <a:rPr lang="en-US" sz="1200" b="0" kern="1200" dirty="0" err="1">
                <a:solidFill>
                  <a:schemeClr val="tx1"/>
                </a:solidFill>
                <a:effectLst/>
                <a:latin typeface="+mn-lt"/>
                <a:ea typeface="+mn-ea"/>
                <a:cs typeface="+mn-cs"/>
              </a:rPr>
              <a:t>Poulin</a:t>
            </a:r>
            <a:r>
              <a:rPr lang="en-US" sz="1200" b="0" kern="1200" dirty="0">
                <a:solidFill>
                  <a:schemeClr val="tx1"/>
                </a:solidFill>
                <a:effectLst/>
                <a:latin typeface="+mn-lt"/>
                <a:ea typeface="+mn-ea"/>
                <a:cs typeface="+mn-cs"/>
              </a:rPr>
              <a:t>, Diane</a:t>
            </a:r>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Supply Chain Forum: An International Journal, 02 January 2017, Vol.18(1), p.30-35 [Peer Reviewed Journal]</a:t>
            </a:r>
          </a:p>
          <a:p>
            <a:endParaRPr lang="en-US" sz="1200" b="1"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Business model innovation: coffee triumphs for Nespresso</a:t>
            </a:r>
            <a:endParaRPr lang="en-US" sz="1200" kern="1200" dirty="0">
              <a:solidFill>
                <a:schemeClr val="tx1"/>
              </a:solidFill>
              <a:effectLst/>
              <a:latin typeface="+mn-lt"/>
              <a:ea typeface="+mn-ea"/>
              <a:cs typeface="+mn-cs"/>
            </a:endParaRPr>
          </a:p>
          <a:p>
            <a:r>
              <a:rPr lang="en-US" sz="1200" kern="1200" dirty="0" err="1">
                <a:solidFill>
                  <a:schemeClr val="tx1"/>
                </a:solidFill>
                <a:effectLst/>
                <a:latin typeface="+mn-lt"/>
                <a:ea typeface="+mn-ea"/>
                <a:cs typeface="+mn-cs"/>
              </a:rPr>
              <a:t>Matzler</a:t>
            </a:r>
            <a:r>
              <a:rPr lang="en-US" sz="1200" kern="1200" dirty="0">
                <a:solidFill>
                  <a:schemeClr val="tx1"/>
                </a:solidFill>
                <a:effectLst/>
                <a:latin typeface="+mn-lt"/>
                <a:ea typeface="+mn-ea"/>
                <a:cs typeface="+mn-cs"/>
              </a:rPr>
              <a:t>, Kurt ; </a:t>
            </a:r>
            <a:r>
              <a:rPr lang="en-US" sz="1200" kern="1200" dirty="0" err="1">
                <a:solidFill>
                  <a:schemeClr val="tx1"/>
                </a:solidFill>
                <a:effectLst/>
                <a:latin typeface="+mn-lt"/>
                <a:ea typeface="+mn-ea"/>
                <a:cs typeface="+mn-cs"/>
              </a:rPr>
              <a:t>Bailom</a:t>
            </a:r>
            <a:r>
              <a:rPr lang="en-US" sz="1200" kern="1200" dirty="0">
                <a:solidFill>
                  <a:schemeClr val="tx1"/>
                </a:solidFill>
                <a:effectLst/>
                <a:latin typeface="+mn-lt"/>
                <a:ea typeface="+mn-ea"/>
                <a:cs typeface="+mn-cs"/>
              </a:rPr>
              <a:t>, Franz ; Friedrich Von Den </a:t>
            </a:r>
            <a:r>
              <a:rPr lang="en-US" sz="1200" kern="1200" dirty="0" err="1">
                <a:solidFill>
                  <a:schemeClr val="tx1"/>
                </a:solidFill>
                <a:effectLst/>
                <a:latin typeface="+mn-lt"/>
                <a:ea typeface="+mn-ea"/>
                <a:cs typeface="+mn-cs"/>
              </a:rPr>
              <a:t>Eichen</a:t>
            </a:r>
            <a:r>
              <a:rPr lang="en-US" sz="1200" kern="1200" dirty="0">
                <a:solidFill>
                  <a:schemeClr val="tx1"/>
                </a:solidFill>
                <a:effectLst/>
                <a:latin typeface="+mn-lt"/>
                <a:ea typeface="+mn-ea"/>
                <a:cs typeface="+mn-cs"/>
              </a:rPr>
              <a:t>, Stephan ; Kohler, Thomas	</a:t>
            </a:r>
          </a:p>
          <a:p>
            <a:r>
              <a:rPr lang="en-US" sz="1200" kern="1200" dirty="0">
                <a:solidFill>
                  <a:schemeClr val="tx1"/>
                </a:solidFill>
                <a:effectLst/>
                <a:latin typeface="+mn-lt"/>
                <a:ea typeface="+mn-ea"/>
                <a:cs typeface="+mn-cs"/>
              </a:rPr>
              <a:t>Journal of Business Strategy, 29 March 2013, Vol.34(2), pp.30-37 [Peer Reviewed Journal]</a:t>
            </a:r>
          </a:p>
          <a:p>
            <a:endParaRPr lang="en-US" sz="120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COMPETITIVE STRATEGY</a:t>
            </a:r>
          </a:p>
          <a:p>
            <a:r>
              <a:rPr lang="en-US" sz="1200" b="0" i="0" kern="1200" dirty="0">
                <a:solidFill>
                  <a:schemeClr val="tx1"/>
                </a:solidFill>
                <a:effectLst/>
                <a:latin typeface="+mn-lt"/>
                <a:ea typeface="+mn-ea"/>
                <a:cs typeface="+mn-cs"/>
              </a:rPr>
              <a:t>Porter, Michael E</a:t>
            </a:r>
          </a:p>
          <a:p>
            <a:r>
              <a:rPr lang="en-US" sz="1200" b="0" i="0" kern="1200" dirty="0">
                <a:solidFill>
                  <a:schemeClr val="tx1"/>
                </a:solidFill>
                <a:effectLst/>
                <a:latin typeface="+mn-lt"/>
                <a:ea typeface="+mn-ea"/>
                <a:cs typeface="+mn-cs"/>
              </a:rPr>
              <a:t>Measuring Business Excellence, 01 February 1997, Vol.1(2), pp.12-17 [Peer Reviewed Journal]</a:t>
            </a:r>
            <a:endParaRPr lang="en-US" sz="1200" kern="1200" dirty="0">
              <a:solidFill>
                <a:schemeClr val="tx1"/>
              </a:solidFill>
              <a:effectLst/>
              <a:latin typeface="+mn-lt"/>
              <a:ea typeface="+mn-ea"/>
              <a:cs typeface="+mn-cs"/>
            </a:endParaRPr>
          </a:p>
          <a:p>
            <a:endParaRPr lang="zh-HK" altLang="en-US" dirty="0"/>
          </a:p>
        </p:txBody>
      </p:sp>
      <p:sp>
        <p:nvSpPr>
          <p:cNvPr id="4" name="投影片編號版面配置區 3"/>
          <p:cNvSpPr>
            <a:spLocks noGrp="1"/>
          </p:cNvSpPr>
          <p:nvPr>
            <p:ph type="sldNum" sz="quarter" idx="10"/>
          </p:nvPr>
        </p:nvSpPr>
        <p:spPr/>
        <p:txBody>
          <a:bodyPr/>
          <a:lstStyle/>
          <a:p>
            <a:fld id="{FE4E1046-8091-4B99-8DE5-18F46F1659DC}" type="slidenum">
              <a:rPr lang="en-HK" smtClean="0"/>
              <a:pPr/>
              <a:t>12</a:t>
            </a:fld>
            <a:endParaRPr lang="en-HK"/>
          </a:p>
        </p:txBody>
      </p:sp>
    </p:spTree>
    <p:extLst>
      <p:ext uri="{BB962C8B-B14F-4D97-AF65-F5344CB8AC3E}">
        <p14:creationId xmlns="" xmlns:p14="http://schemas.microsoft.com/office/powerpoint/2010/main" val="17554289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HK" altLang="en-US" dirty="0"/>
          </a:p>
        </p:txBody>
      </p:sp>
      <p:sp>
        <p:nvSpPr>
          <p:cNvPr id="4" name="投影片編號版面配置區 3"/>
          <p:cNvSpPr>
            <a:spLocks noGrp="1"/>
          </p:cNvSpPr>
          <p:nvPr>
            <p:ph type="sldNum" sz="quarter" idx="5"/>
          </p:nvPr>
        </p:nvSpPr>
        <p:spPr/>
        <p:txBody>
          <a:bodyPr/>
          <a:lstStyle/>
          <a:p>
            <a:fld id="{8FEBA6AF-04FA-4A19-8A91-1B807DBBA009}" type="slidenum">
              <a:rPr lang="zh-HK" altLang="en-US" smtClean="0"/>
              <a:pPr/>
              <a:t>13</a:t>
            </a:fld>
            <a:endParaRPr lang="zh-HK" altLang="en-US"/>
          </a:p>
        </p:txBody>
      </p:sp>
    </p:spTree>
    <p:extLst>
      <p:ext uri="{BB962C8B-B14F-4D97-AF65-F5344CB8AC3E}">
        <p14:creationId xmlns="" xmlns:p14="http://schemas.microsoft.com/office/powerpoint/2010/main" val="21088544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a:pPr/>
              <a:t>11/25/2018</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a:pPr/>
              <a:t>11/25/2018</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34E6425-0181-43F2-84FC-787E803FD2F8}" type="datetimeFigureOut">
              <a:rPr lang="en-US"/>
              <a:pPr/>
              <a:t>11/25/2018</a:t>
            </a:fld>
            <a:endParaRPr lang="en-US"/>
          </a:p>
        </p:txBody>
      </p:sp>
      <p:sp>
        <p:nvSpPr>
          <p:cNvPr id="5" name="Footer Placeholder 4"/>
          <p:cNvSpPr>
            <a:spLocks noGrp="1"/>
          </p:cNvSpPr>
          <p:nvPr>
            <p:ph type="ftr" sz="quarter" idx="11"/>
          </p:nvPr>
        </p:nvSpPr>
        <p:spPr/>
        <p:txBody>
          <a:bodyPr/>
          <a:lstStyle/>
          <a:p>
            <a:r>
              <a:rPr lang="en-US"/>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a:pPr/>
              <a:t>11/25/2018</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D57F1E4F-1CFF-5643-939E-217C01CDF565}"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a:pPr/>
              <a:t>11/25/2018</a:t>
            </a:fld>
            <a:endParaRPr lang="en-US"/>
          </a:p>
        </p:txBody>
      </p:sp>
      <p:sp>
        <p:nvSpPr>
          <p:cNvPr id="8" name="Footer Placeholder 7"/>
          <p:cNvSpPr>
            <a:spLocks noGrp="1"/>
          </p:cNvSpPr>
          <p:nvPr>
            <p:ph type="ftr" sz="quarter" idx="11"/>
          </p:nvPr>
        </p:nvSpPr>
        <p:spPr/>
        <p:txBody>
          <a:bodyPr/>
          <a:lstStyle/>
          <a:p>
            <a:r>
              <a:rPr lang="en-US"/>
              <a:t>
              </a:t>
            </a:r>
          </a:p>
        </p:txBody>
      </p:sp>
      <p:sp>
        <p:nvSpPr>
          <p:cNvPr id="9" name="Slide Number Placeholder 8"/>
          <p:cNvSpPr>
            <a:spLocks noGrp="1"/>
          </p:cNvSpPr>
          <p:nvPr>
            <p:ph type="sldNum" sz="quarter" idx="12"/>
          </p:nvPr>
        </p:nvSpPr>
        <p:spPr/>
        <p:txBody>
          <a:bodyPr/>
          <a:lstStyle/>
          <a:p>
            <a:fld id="{D57F1E4F-1CFF-5643-939E-217C01CDF565}"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a:pPr/>
              <a:t>11/25/2018</a:t>
            </a:fld>
            <a:endParaRPr lang="en-US"/>
          </a:p>
        </p:txBody>
      </p:sp>
      <p:sp>
        <p:nvSpPr>
          <p:cNvPr id="4" name="Footer Placeholder 3"/>
          <p:cNvSpPr>
            <a:spLocks noGrp="1"/>
          </p:cNvSpPr>
          <p:nvPr>
            <p:ph type="ftr" sz="quarter" idx="11"/>
          </p:nvPr>
        </p:nvSpPr>
        <p:spPr/>
        <p:txBody>
          <a:bodyPr/>
          <a:lstStyle/>
          <a:p>
            <a:r>
              <a:rPr lang="en-US"/>
              <a:t>
              </a:t>
            </a:r>
          </a:p>
        </p:txBody>
      </p:sp>
      <p:sp>
        <p:nvSpPr>
          <p:cNvPr id="5" name="Slide Number Placeholder 4"/>
          <p:cNvSpPr>
            <a:spLocks noGrp="1"/>
          </p:cNvSpPr>
          <p:nvPr>
            <p:ph type="sldNum" sz="quarter" idx="12"/>
          </p:nvPr>
        </p:nvSpPr>
        <p:spPr/>
        <p:txBody>
          <a:bodyPr/>
          <a:lstStyle/>
          <a:p>
            <a:fld id="{D57F1E4F-1CFF-5643-939E-217C01CDF565}"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a:pPr/>
              <a:t>11/25/2018</a:t>
            </a:fld>
            <a:endParaRPr lang="en-US"/>
          </a:p>
        </p:txBody>
      </p:sp>
      <p:sp>
        <p:nvSpPr>
          <p:cNvPr id="3" name="Footer Placeholder 2"/>
          <p:cNvSpPr>
            <a:spLocks noGrp="1"/>
          </p:cNvSpPr>
          <p:nvPr>
            <p:ph type="ftr" sz="quarter" idx="11"/>
          </p:nvPr>
        </p:nvSpPr>
        <p:spPr/>
        <p:txBody>
          <a:bodyPr/>
          <a:lstStyle/>
          <a:p>
            <a:r>
              <a:rPr lang="en-US"/>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76E86A4C-8E40-4F87-A4F0-01A0687C5742}" type="datetimeFigureOut">
              <a:rPr lang="en-US"/>
              <a:pPr/>
              <a:t>11/25/2018</a:t>
            </a:fld>
            <a:endParaRPr lang="en-US"/>
          </a:p>
        </p:txBody>
      </p:sp>
      <p:sp>
        <p:nvSpPr>
          <p:cNvPr id="6" name="Footer Placeholder 5"/>
          <p:cNvSpPr>
            <a:spLocks noGrp="1"/>
          </p:cNvSpPr>
          <p:nvPr>
            <p:ph type="ftr" sz="quarter" idx="11"/>
          </p:nvPr>
        </p:nvSpPr>
        <p:spPr/>
        <p:txBody>
          <a:bodyPr/>
          <a:lstStyle/>
          <a:p>
            <a:r>
              <a:rPr lang="en-US"/>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5E72C73-2D91-4E12-BA25-F0AA0C03599B}" type="datetimeFigureOut">
              <a:rPr lang="en-US"/>
              <a:pPr/>
              <a:t>11/25/2018</a:t>
            </a:fld>
            <a:endParaRPr lang="en-US"/>
          </a:p>
        </p:txBody>
      </p:sp>
      <p:sp>
        <p:nvSpPr>
          <p:cNvPr id="6" name="Footer Placeholder 5"/>
          <p:cNvSpPr>
            <a:spLocks noGrp="1"/>
          </p:cNvSpPr>
          <p:nvPr>
            <p:ph type="ftr" sz="quarter" idx="11"/>
          </p:nvPr>
        </p:nvSpPr>
        <p:spPr/>
        <p:txBody>
          <a:bodyPr/>
          <a:lstStyle/>
          <a:p>
            <a:r>
              <a:rPr lang="en-US"/>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23A1CC3-2375-41D4-9E03-427CAF2A4C1A}" type="datetimeFigureOut">
              <a:rPr lang="en-US"/>
              <a:pPr/>
              <a:t>11/25/2018</a:t>
            </a:fld>
            <a:endParaRPr lang="en-US"/>
          </a:p>
        </p:txBody>
      </p:sp>
      <p:sp>
        <p:nvSpPr>
          <p:cNvPr id="6" name="Footer Placeholder 5"/>
          <p:cNvSpPr>
            <a:spLocks noGrp="1"/>
          </p:cNvSpPr>
          <p:nvPr>
            <p:ph type="ftr" sz="quarter" idx="11"/>
          </p:nvPr>
        </p:nvSpPr>
        <p:spPr/>
        <p:txBody>
          <a:bodyPr/>
          <a:lstStyle/>
          <a:p>
            <a:r>
              <a:rPr lang="en-US"/>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FF16868-8199-4C2C-A5B1-63AEE139F88E}" type="datetimeFigureOut">
              <a:rPr lang="en-US"/>
              <a:pPr/>
              <a:t>11/25/2018</a:t>
            </a:fld>
            <a:endParaRPr lang="en-US"/>
          </a:p>
        </p:txBody>
      </p:sp>
      <p:sp>
        <p:nvSpPr>
          <p:cNvPr id="5" name="Footer Placeholder 4"/>
          <p:cNvSpPr>
            <a:spLocks noGrp="1"/>
          </p:cNvSpPr>
          <p:nvPr>
            <p:ph type="ftr" sz="quarter" idx="11"/>
          </p:nvPr>
        </p:nvSpPr>
        <p:spPr/>
        <p:txBody>
          <a:bodyPr/>
          <a:lstStyle/>
          <a:p>
            <a:r>
              <a:rPr lang="en-US"/>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AAD9FF7F-6988-44CC-821B-644E70CD2F73}" type="datetimeFigureOut">
              <a:rPr lang="en-US"/>
              <a:pPr/>
              <a:t>11/25/2018</a:t>
            </a:fld>
            <a:endParaRPr lang="en-US"/>
          </a:p>
        </p:txBody>
      </p:sp>
      <p:sp>
        <p:nvSpPr>
          <p:cNvPr id="5" name="Footer Placeholder 4"/>
          <p:cNvSpPr>
            <a:spLocks noGrp="1"/>
          </p:cNvSpPr>
          <p:nvPr>
            <p:ph type="ftr" sz="quarter" idx="11"/>
          </p:nvPr>
        </p:nvSpPr>
        <p:spPr/>
        <p:txBody>
          <a:bodyPr/>
          <a:lstStyle/>
          <a:p>
            <a:r>
              <a:rPr lang="en-US"/>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C12C299-16B2-4475-990D-751901EACC14}" type="datetimeFigureOut">
              <a:rPr lang="en-US"/>
              <a:pPr/>
              <a:t>11/25/2018</a:t>
            </a:fld>
            <a:endParaRPr lang="en-US"/>
          </a:p>
        </p:txBody>
      </p:sp>
      <p:sp>
        <p:nvSpPr>
          <p:cNvPr id="5" name="Footer Placeholder 4"/>
          <p:cNvSpPr>
            <a:spLocks noGrp="1"/>
          </p:cNvSpPr>
          <p:nvPr>
            <p:ph type="ftr" sz="quarter" idx="11"/>
          </p:nvPr>
        </p:nvSpPr>
        <p:spPr/>
        <p:txBody>
          <a:bodyPr/>
          <a:lstStyle/>
          <a:p>
            <a:r>
              <a:rPr lang="en-US"/>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a:pPr/>
              <a:t>11/25/2018</a:t>
            </a:fld>
            <a:endParaRPr lang="en-US"/>
          </a:p>
        </p:txBody>
      </p:sp>
      <p:sp>
        <p:nvSpPr>
          <p:cNvPr id="8" name="Footer Placeholder 7"/>
          <p:cNvSpPr>
            <a:spLocks noGrp="1"/>
          </p:cNvSpPr>
          <p:nvPr>
            <p:ph type="ftr" sz="quarter" idx="11"/>
          </p:nvPr>
        </p:nvSpPr>
        <p:spPr/>
        <p:txBody>
          <a:bodyPr/>
          <a:lstStyle/>
          <a:p>
            <a:r>
              <a:rPr lang="en-US"/>
              <a:t>
              </a:t>
            </a:r>
          </a:p>
        </p:txBody>
      </p:sp>
      <p:sp>
        <p:nvSpPr>
          <p:cNvPr id="9" name="Slide Number Placeholder 8"/>
          <p:cNvSpPr>
            <a:spLocks noGrp="1"/>
          </p:cNvSpPr>
          <p:nvPr>
            <p:ph type="sldNum" sz="quarter" idx="12"/>
          </p:nvPr>
        </p:nvSpPr>
        <p:spPr/>
        <p:txBody>
          <a:bodyPr/>
          <a:lstStyle/>
          <a:p>
            <a:fld id="{D57F1E4F-1CFF-5643-939E-217C01CDF565}"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a:pPr/>
              <a:t>11/25/2018</a:t>
            </a:fld>
            <a:endParaRPr lang="en-US"/>
          </a:p>
        </p:txBody>
      </p:sp>
      <p:sp>
        <p:nvSpPr>
          <p:cNvPr id="8" name="Footer Placeholder 7"/>
          <p:cNvSpPr>
            <a:spLocks noGrp="1"/>
          </p:cNvSpPr>
          <p:nvPr>
            <p:ph type="ftr" sz="quarter" idx="11"/>
          </p:nvPr>
        </p:nvSpPr>
        <p:spPr>
          <a:xfrm>
            <a:off x="561111" y="6391838"/>
            <a:ext cx="3644282" cy="304801"/>
          </a:xfrm>
        </p:spPr>
        <p:txBody>
          <a:bodyPr/>
          <a:lstStyle/>
          <a:p>
            <a:r>
              <a:rPr lang="en-US"/>
              <a:t>
              </a:t>
            </a:r>
          </a:p>
        </p:txBody>
      </p:sp>
      <p:sp>
        <p:nvSpPr>
          <p:cNvPr id="9" name="Slide Number Placeholder 8"/>
          <p:cNvSpPr>
            <a:spLocks noGrp="1"/>
          </p:cNvSpPr>
          <p:nvPr>
            <p:ph type="sldNum" sz="quarter" idx="12"/>
          </p:nvPr>
        </p:nvSpPr>
        <p:spPr/>
        <p:txBody>
          <a:bodyPr/>
          <a:lstStyle/>
          <a:p>
            <a:fld id="{D57F1E4F-1CFF-5643-939E-217C01CDF565}"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a:pPr/>
              <a:t>11/25/2018</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a:pPr/>
              <a:t>11/25/2018</a:t>
            </a:fld>
            <a:endParaRPr lang="en-US"/>
          </a:p>
        </p:txBody>
      </p:sp>
      <p:sp>
        <p:nvSpPr>
          <p:cNvPr id="5" name="Footer Placeholder 4"/>
          <p:cNvSpPr>
            <a:spLocks noGrp="1"/>
          </p:cNvSpPr>
          <p:nvPr>
            <p:ph type="ftr" sz="quarter" idx="11"/>
          </p:nvPr>
        </p:nvSpPr>
        <p:spPr/>
        <p:txBody>
          <a:bodyPr/>
          <a:lstStyle/>
          <a:p>
            <a:r>
              <a:rPr lang="en-US"/>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a:pPr/>
              <a:t>11/25/2018</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diagramData" Target="../diagrams/data1.xml"/><Relationship Id="rId7"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9.xml"/><Relationship Id="rId7" Type="http://schemas.microsoft.com/office/2007/relationships/media" Target="../media/media1.mp4"/><Relationship Id="rId2" Type="http://schemas.openxmlformats.org/officeDocument/2006/relationships/slideLayout" Target="../slideLayouts/slideLayout1.xml"/><Relationship Id="rId1" Type="http://schemas.openxmlformats.org/officeDocument/2006/relationships/video" Target="NULL" TargetMode="Externa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www.ncausa.org/"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 xmlns:a16="http://schemas.microsoft.com/office/drawing/2014/main" id="{7C3B1A0A-1D50-47B4-B355-939E26C48214}"/>
              </a:ext>
            </a:extLst>
          </p:cNvPr>
          <p:cNvSpPr txBox="1">
            <a:spLocks/>
          </p:cNvSpPr>
          <p:nvPr/>
        </p:nvSpPr>
        <p:spPr bwMode="gray">
          <a:xfrm>
            <a:off x="1758507" y="684528"/>
            <a:ext cx="8009740" cy="5164181"/>
          </a:xfrm>
          <a:prstGeom prst="rect">
            <a:avLst/>
          </a:prstGeom>
        </p:spPr>
        <p:txBody>
          <a:bodyPr vert="horz" lIns="91440" tIns="45720" rIns="91440" bIns="45720" rtlCol="0" anchor="t">
            <a:norm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HK" sz="3600" b="1" u="sng" dirty="0">
                <a:solidFill>
                  <a:schemeClr val="bg1"/>
                </a:solidFill>
              </a:rPr>
              <a:t>Brand Attributes </a:t>
            </a:r>
          </a:p>
          <a:p>
            <a:endParaRPr lang="en-US" sz="2000" b="1" dirty="0"/>
          </a:p>
          <a:p>
            <a:endParaRPr lang="en-US" sz="2000" b="1" dirty="0"/>
          </a:p>
          <a:p>
            <a:pPr marL="342900" indent="-342900">
              <a:buFont typeface="Wingdings" panose="05000000000000000000" pitchFamily="2" charset="2"/>
              <a:buChar char="v"/>
            </a:pPr>
            <a:endParaRPr lang="en-US" sz="2000" b="1" dirty="0"/>
          </a:p>
          <a:p>
            <a:pPr marL="342900" indent="-342900">
              <a:buFont typeface="Wingdings" panose="05000000000000000000" pitchFamily="2" charset="2"/>
              <a:buChar char="v"/>
            </a:pPr>
            <a:endParaRPr lang="en-US" sz="2000" b="1" dirty="0"/>
          </a:p>
          <a:p>
            <a:endParaRPr lang="en-HK" sz="6000" b="1" dirty="0">
              <a:solidFill>
                <a:schemeClr val="accent6">
                  <a:lumMod val="40000"/>
                  <a:lumOff val="60000"/>
                </a:schemeClr>
              </a:solidFill>
            </a:endParaRPr>
          </a:p>
          <a:p>
            <a:endParaRPr lang="en-HK" sz="6000" b="1" dirty="0">
              <a:solidFill>
                <a:schemeClr val="accent6">
                  <a:lumMod val="40000"/>
                  <a:lumOff val="60000"/>
                </a:schemeClr>
              </a:solidFill>
            </a:endParaRPr>
          </a:p>
          <a:p>
            <a:endParaRPr lang="en-HK" sz="2100" dirty="0">
              <a:solidFill>
                <a:schemeClr val="accent1">
                  <a:lumMod val="40000"/>
                  <a:lumOff val="60000"/>
                </a:schemeClr>
              </a:solidFill>
            </a:endParaRPr>
          </a:p>
          <a:p>
            <a:endParaRPr lang="en-HK" sz="2100" dirty="0">
              <a:solidFill>
                <a:schemeClr val="accent1">
                  <a:lumMod val="40000"/>
                  <a:lumOff val="60000"/>
                </a:schemeClr>
              </a:solidFill>
            </a:endParaRPr>
          </a:p>
        </p:txBody>
      </p:sp>
      <p:graphicFrame>
        <p:nvGraphicFramePr>
          <p:cNvPr id="2" name="Table 1">
            <a:extLst>
              <a:ext uri="{FF2B5EF4-FFF2-40B4-BE49-F238E27FC236}">
                <a16:creationId xmlns="" xmlns:a16="http://schemas.microsoft.com/office/drawing/2014/main" id="{16C661A5-FBD6-4C0F-BAB9-8F771B1457C4}"/>
              </a:ext>
            </a:extLst>
          </p:cNvPr>
          <p:cNvGraphicFramePr>
            <a:graphicFrameLocks noGrp="1"/>
          </p:cNvGraphicFramePr>
          <p:nvPr>
            <p:extLst>
              <p:ext uri="{D42A27DB-BD31-4B8C-83A1-F6EECF244321}">
                <p14:modId xmlns="" xmlns:p14="http://schemas.microsoft.com/office/powerpoint/2010/main" val="3122155962"/>
              </p:ext>
            </p:extLst>
          </p:nvPr>
        </p:nvGraphicFramePr>
        <p:xfrm>
          <a:off x="1758507" y="2562445"/>
          <a:ext cx="8674986" cy="2774917"/>
        </p:xfrm>
        <a:graphic>
          <a:graphicData uri="http://schemas.openxmlformats.org/drawingml/2006/table">
            <a:tbl>
              <a:tblPr firstRow="1" bandRow="1">
                <a:tableStyleId>{5C22544A-7EE6-4342-B048-85BDC9FD1C3A}</a:tableStyleId>
              </a:tblPr>
              <a:tblGrid>
                <a:gridCol w="2891662">
                  <a:extLst>
                    <a:ext uri="{9D8B030D-6E8A-4147-A177-3AD203B41FA5}">
                      <a16:colId xmlns="" xmlns:a16="http://schemas.microsoft.com/office/drawing/2014/main" val="3010854758"/>
                    </a:ext>
                  </a:extLst>
                </a:gridCol>
                <a:gridCol w="2891662">
                  <a:extLst>
                    <a:ext uri="{9D8B030D-6E8A-4147-A177-3AD203B41FA5}">
                      <a16:colId xmlns="" xmlns:a16="http://schemas.microsoft.com/office/drawing/2014/main" val="1111293013"/>
                    </a:ext>
                  </a:extLst>
                </a:gridCol>
                <a:gridCol w="2891662">
                  <a:extLst>
                    <a:ext uri="{9D8B030D-6E8A-4147-A177-3AD203B41FA5}">
                      <a16:colId xmlns="" xmlns:a16="http://schemas.microsoft.com/office/drawing/2014/main" val="2473889570"/>
                    </a:ext>
                  </a:extLst>
                </a:gridCol>
              </a:tblGrid>
              <a:tr h="889882">
                <a:tc>
                  <a:txBody>
                    <a:bodyPr/>
                    <a:lstStyle/>
                    <a:p>
                      <a:pPr algn="ctr"/>
                      <a:endParaRPr lang="en-HK"/>
                    </a:p>
                    <a:p>
                      <a:pPr algn="ctr"/>
                      <a:r>
                        <a:rPr lang="en-HK"/>
                        <a:t>QUALITY</a:t>
                      </a:r>
                    </a:p>
                  </a:txBody>
                  <a:tcPr/>
                </a:tc>
                <a:tc>
                  <a:txBody>
                    <a:bodyPr/>
                    <a:lstStyle/>
                    <a:p>
                      <a:pPr algn="ctr"/>
                      <a:endParaRPr lang="en-HK"/>
                    </a:p>
                    <a:p>
                      <a:pPr algn="ctr"/>
                      <a:r>
                        <a:rPr lang="en-HK"/>
                        <a:t>RELIABILITY</a:t>
                      </a:r>
                    </a:p>
                  </a:txBody>
                  <a:tcPr/>
                </a:tc>
                <a:tc>
                  <a:txBody>
                    <a:bodyPr/>
                    <a:lstStyle/>
                    <a:p>
                      <a:pPr algn="ctr"/>
                      <a:endParaRPr lang="en-HK"/>
                    </a:p>
                    <a:p>
                      <a:pPr algn="ctr"/>
                      <a:r>
                        <a:rPr lang="en-HK"/>
                        <a:t>LUXURY LIFESTYLE</a:t>
                      </a:r>
                    </a:p>
                  </a:txBody>
                  <a:tcPr/>
                </a:tc>
                <a:extLst>
                  <a:ext uri="{0D108BD9-81ED-4DB2-BD59-A6C34878D82A}">
                    <a16:rowId xmlns="" xmlns:a16="http://schemas.microsoft.com/office/drawing/2014/main" val="2859614560"/>
                  </a:ext>
                </a:extLst>
              </a:tr>
              <a:tr h="1013660">
                <a:tc>
                  <a:txBody>
                    <a:bodyPr/>
                    <a:lstStyle/>
                    <a:p>
                      <a:pPr algn="ctr"/>
                      <a:endParaRPr lang="en-HK"/>
                    </a:p>
                    <a:p>
                      <a:pPr algn="ctr"/>
                      <a:r>
                        <a:rPr lang="en-HK"/>
                        <a:t>TASTY</a:t>
                      </a:r>
                    </a:p>
                  </a:txBody>
                  <a:tcPr/>
                </a:tc>
                <a:tc>
                  <a:txBody>
                    <a:bodyPr/>
                    <a:lstStyle/>
                    <a:p>
                      <a:pPr algn="ctr"/>
                      <a:endParaRPr lang="en-HK"/>
                    </a:p>
                    <a:p>
                      <a:pPr algn="ctr"/>
                      <a:r>
                        <a:rPr lang="en-HK"/>
                        <a:t>CONVENIENT</a:t>
                      </a:r>
                    </a:p>
                  </a:txBody>
                  <a:tcPr/>
                </a:tc>
                <a:tc>
                  <a:txBody>
                    <a:bodyPr/>
                    <a:lstStyle/>
                    <a:p>
                      <a:pPr algn="ctr"/>
                      <a:endParaRPr lang="en-HK"/>
                    </a:p>
                    <a:p>
                      <a:pPr algn="ctr"/>
                      <a:r>
                        <a:rPr lang="en-HK"/>
                        <a:t>SERVICE</a:t>
                      </a:r>
                    </a:p>
                    <a:p>
                      <a:pPr algn="ctr"/>
                      <a:r>
                        <a:rPr lang="en-HK"/>
                        <a:t>(NESPRESSO CLUB)</a:t>
                      </a:r>
                    </a:p>
                  </a:txBody>
                  <a:tcPr/>
                </a:tc>
                <a:extLst>
                  <a:ext uri="{0D108BD9-81ED-4DB2-BD59-A6C34878D82A}">
                    <a16:rowId xmlns="" xmlns:a16="http://schemas.microsoft.com/office/drawing/2014/main" val="3610241896"/>
                  </a:ext>
                </a:extLst>
              </a:tr>
              <a:tr h="871375">
                <a:tc>
                  <a:txBody>
                    <a:bodyPr/>
                    <a:lstStyle/>
                    <a:p>
                      <a:pPr algn="ctr"/>
                      <a:endParaRPr lang="en-HK"/>
                    </a:p>
                    <a:p>
                      <a:pPr algn="ctr"/>
                      <a:r>
                        <a:rPr lang="en-HK"/>
                        <a:t>PREMIUM PRICING</a:t>
                      </a:r>
                    </a:p>
                  </a:txBody>
                  <a:tcPr/>
                </a:tc>
                <a:tc>
                  <a:txBody>
                    <a:bodyPr/>
                    <a:lstStyle/>
                    <a:p>
                      <a:pPr algn="ctr"/>
                      <a:endParaRPr lang="en-HK"/>
                    </a:p>
                    <a:p>
                      <a:pPr algn="ctr"/>
                      <a:r>
                        <a:rPr lang="en-HK"/>
                        <a:t>EXCLUSIVE</a:t>
                      </a:r>
                    </a:p>
                  </a:txBody>
                  <a:tcPr/>
                </a:tc>
                <a:tc>
                  <a:txBody>
                    <a:bodyPr/>
                    <a:lstStyle/>
                    <a:p>
                      <a:pPr algn="ctr"/>
                      <a:endParaRPr lang="en-HK"/>
                    </a:p>
                  </a:txBody>
                  <a:tcPr/>
                </a:tc>
                <a:extLst>
                  <a:ext uri="{0D108BD9-81ED-4DB2-BD59-A6C34878D82A}">
                    <a16:rowId xmlns="" xmlns:a16="http://schemas.microsoft.com/office/drawing/2014/main" val="1218408617"/>
                  </a:ext>
                </a:extLst>
              </a:tr>
            </a:tbl>
          </a:graphicData>
        </a:graphic>
      </p:graphicFrame>
    </p:spTree>
    <p:extLst>
      <p:ext uri="{BB962C8B-B14F-4D97-AF65-F5344CB8AC3E}">
        <p14:creationId xmlns="" xmlns:p14="http://schemas.microsoft.com/office/powerpoint/2010/main" val="1880662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itle 1">
            <a:extLst>
              <a:ext uri="{FF2B5EF4-FFF2-40B4-BE49-F238E27FC236}">
                <a16:creationId xmlns="" xmlns:a16="http://schemas.microsoft.com/office/drawing/2014/main" id="{E4698A75-26F4-4948-9A7A-66AC39C4F541}"/>
              </a:ext>
            </a:extLst>
          </p:cNvPr>
          <p:cNvSpPr txBox="1">
            <a:spLocks/>
          </p:cNvSpPr>
          <p:nvPr/>
        </p:nvSpPr>
        <p:spPr bwMode="gray">
          <a:xfrm>
            <a:off x="946973" y="826469"/>
            <a:ext cx="8213641" cy="808695"/>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HK" altLang="zh-HK" sz="3600" b="1" u="sng" dirty="0">
                <a:solidFill>
                  <a:schemeClr val="bg1"/>
                </a:solidFill>
              </a:rPr>
              <a:t>Herbal </a:t>
            </a:r>
            <a:r>
              <a:rPr lang="en-HK" altLang="zh-HK" sz="3600" b="1" u="sng" dirty="0" smtClean="0">
                <a:solidFill>
                  <a:schemeClr val="bg1"/>
                </a:solidFill>
              </a:rPr>
              <a:t>T</a:t>
            </a:r>
            <a:r>
              <a:rPr lang="en-US" altLang="zh-HK" sz="3600" b="1" u="sng" dirty="0" smtClean="0">
                <a:solidFill>
                  <a:schemeClr val="bg1"/>
                </a:solidFill>
              </a:rPr>
              <a:t>ea</a:t>
            </a:r>
            <a:r>
              <a:rPr lang="en-HK" altLang="zh-HK" sz="3600" b="1" u="sng" dirty="0" smtClean="0">
                <a:solidFill>
                  <a:schemeClr val="bg1"/>
                </a:solidFill>
              </a:rPr>
              <a:t> </a:t>
            </a:r>
            <a:r>
              <a:rPr lang="en-HK" altLang="zh-HK" sz="3600" b="1" u="sng" dirty="0">
                <a:solidFill>
                  <a:schemeClr val="bg1"/>
                </a:solidFill>
              </a:rPr>
              <a:t>Capsule</a:t>
            </a:r>
            <a:endParaRPr lang="en-HK" sz="3600" dirty="0"/>
          </a:p>
        </p:txBody>
      </p:sp>
      <p:sp>
        <p:nvSpPr>
          <p:cNvPr id="18" name="Title 1">
            <a:extLst>
              <a:ext uri="{FF2B5EF4-FFF2-40B4-BE49-F238E27FC236}">
                <a16:creationId xmlns="" xmlns:a16="http://schemas.microsoft.com/office/drawing/2014/main" id="{7C3B1A0A-1D50-47B4-B355-939E26C48214}"/>
              </a:ext>
            </a:extLst>
          </p:cNvPr>
          <p:cNvSpPr txBox="1">
            <a:spLocks/>
          </p:cNvSpPr>
          <p:nvPr/>
        </p:nvSpPr>
        <p:spPr bwMode="gray">
          <a:xfrm>
            <a:off x="946973" y="2277374"/>
            <a:ext cx="8009740" cy="4261137"/>
          </a:xfrm>
          <a:prstGeom prst="rect">
            <a:avLst/>
          </a:prstGeom>
        </p:spPr>
        <p:txBody>
          <a:bodyPr vert="horz" lIns="91440" tIns="45720" rIns="91440" bIns="45720" rtlCol="0" anchor="b">
            <a:normAutofit lnSpcReduction="10000"/>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HK" sz="4000" u="sng" dirty="0">
                <a:solidFill>
                  <a:schemeClr val="bg1"/>
                </a:solidFill>
              </a:rPr>
              <a:t/>
            </a:r>
            <a:br>
              <a:rPr lang="en-HK" sz="4000" u="sng" dirty="0">
                <a:solidFill>
                  <a:schemeClr val="bg1"/>
                </a:solidFill>
              </a:rPr>
            </a:br>
            <a:r>
              <a:rPr lang="en-HK" sz="4000" u="sng" dirty="0">
                <a:solidFill>
                  <a:schemeClr val="bg1"/>
                </a:solidFill>
              </a:rPr>
              <a:t> </a:t>
            </a:r>
          </a:p>
          <a:p>
            <a:endParaRPr lang="en-HK" sz="2000" dirty="0">
              <a:solidFill>
                <a:schemeClr val="bg1"/>
              </a:solidFill>
            </a:endParaRPr>
          </a:p>
          <a:p>
            <a:endParaRPr lang="en-HK" sz="2000" dirty="0">
              <a:solidFill>
                <a:schemeClr val="bg1"/>
              </a:solidFill>
            </a:endParaRPr>
          </a:p>
          <a:p>
            <a:pPr marL="342900" indent="-342900">
              <a:buFont typeface="Wingdings" panose="05000000000000000000" pitchFamily="2" charset="2"/>
              <a:buChar char="v"/>
            </a:pPr>
            <a:r>
              <a:rPr lang="en-US" sz="2400" b="1" dirty="0">
                <a:solidFill>
                  <a:schemeClr val="bg1"/>
                </a:solidFill>
              </a:rPr>
              <a:t>Quality</a:t>
            </a:r>
          </a:p>
          <a:p>
            <a:pPr marL="342900" indent="-342900">
              <a:buFont typeface="Wingdings" panose="05000000000000000000" pitchFamily="2" charset="2"/>
              <a:buChar char="v"/>
            </a:pPr>
            <a:endParaRPr lang="en-US" sz="2400" b="1" dirty="0">
              <a:solidFill>
                <a:schemeClr val="bg1"/>
              </a:solidFill>
            </a:endParaRPr>
          </a:p>
          <a:p>
            <a:pPr marL="342900" indent="-342900">
              <a:buFont typeface="Wingdings" panose="05000000000000000000" pitchFamily="2" charset="2"/>
              <a:buChar char="v"/>
            </a:pPr>
            <a:r>
              <a:rPr lang="en-US" sz="2400" b="1" dirty="0">
                <a:solidFill>
                  <a:schemeClr val="bg1"/>
                </a:solidFill>
              </a:rPr>
              <a:t>Reliability</a:t>
            </a:r>
          </a:p>
          <a:p>
            <a:pPr marL="342900" indent="-342900">
              <a:buFont typeface="Wingdings" panose="05000000000000000000" pitchFamily="2" charset="2"/>
              <a:buChar char="v"/>
            </a:pPr>
            <a:endParaRPr lang="en-US" sz="2400" b="1" dirty="0">
              <a:solidFill>
                <a:schemeClr val="bg1"/>
              </a:solidFill>
            </a:endParaRPr>
          </a:p>
          <a:p>
            <a:pPr marL="342900" indent="-342900">
              <a:buFont typeface="Wingdings" panose="05000000000000000000" pitchFamily="2" charset="2"/>
              <a:buChar char="v"/>
            </a:pPr>
            <a:r>
              <a:rPr lang="en-US" sz="2400" b="1" dirty="0">
                <a:solidFill>
                  <a:schemeClr val="bg1"/>
                </a:solidFill>
              </a:rPr>
              <a:t>Stylish, Elegant, Health</a:t>
            </a:r>
          </a:p>
          <a:p>
            <a:pPr marL="342900" indent="-342900"/>
            <a:endParaRPr lang="en-US" sz="2400" b="1" dirty="0">
              <a:solidFill>
                <a:schemeClr val="bg1"/>
              </a:solidFill>
            </a:endParaRPr>
          </a:p>
          <a:p>
            <a:pPr marL="342900" indent="-342900">
              <a:buFont typeface="Wingdings" panose="05000000000000000000" pitchFamily="2" charset="2"/>
              <a:buChar char="v"/>
            </a:pPr>
            <a:r>
              <a:rPr lang="en-US" sz="2400" b="1" dirty="0">
                <a:solidFill>
                  <a:schemeClr val="bg1"/>
                </a:solidFill>
              </a:rPr>
              <a:t>Luxury Lifestyle, Alternative option to tea</a:t>
            </a:r>
          </a:p>
          <a:p>
            <a:pPr marL="342900" indent="-342900">
              <a:buFont typeface="Wingdings" panose="05000000000000000000" pitchFamily="2" charset="2"/>
              <a:buChar char="v"/>
            </a:pPr>
            <a:endParaRPr lang="en-US" sz="2400" b="1" dirty="0">
              <a:solidFill>
                <a:schemeClr val="bg1"/>
              </a:solidFill>
            </a:endParaRPr>
          </a:p>
          <a:p>
            <a:pPr marL="342900" indent="-342900">
              <a:buFont typeface="Wingdings" panose="05000000000000000000" pitchFamily="2" charset="2"/>
              <a:buChar char="v"/>
            </a:pPr>
            <a:endParaRPr lang="en-US" sz="2400" b="1" dirty="0">
              <a:solidFill>
                <a:schemeClr val="bg1"/>
              </a:solidFill>
            </a:endParaRPr>
          </a:p>
          <a:p>
            <a:pPr marL="342900" indent="-342900">
              <a:buFont typeface="Wingdings" panose="05000000000000000000" pitchFamily="2" charset="2"/>
              <a:buChar char="v"/>
            </a:pPr>
            <a:endParaRPr lang="en-HK" sz="2100" b="1" dirty="0">
              <a:solidFill>
                <a:schemeClr val="bg1"/>
              </a:solidFill>
            </a:endParaRPr>
          </a:p>
          <a:p>
            <a:pPr marL="342900" indent="-342900">
              <a:buFont typeface="Wingdings" panose="05000000000000000000" pitchFamily="2" charset="2"/>
              <a:buChar char="v"/>
            </a:pPr>
            <a:endParaRPr lang="en-HK" sz="2100" dirty="0">
              <a:solidFill>
                <a:schemeClr val="accent1">
                  <a:lumMod val="40000"/>
                  <a:lumOff val="60000"/>
                </a:schemeClr>
              </a:solidFill>
            </a:endParaRPr>
          </a:p>
        </p:txBody>
      </p:sp>
      <p:pic>
        <p:nvPicPr>
          <p:cNvPr id="6" name="圖片 5" descr="未命名.png"/>
          <p:cNvPicPr>
            <a:picLocks noChangeAspect="1"/>
          </p:cNvPicPr>
          <p:nvPr/>
        </p:nvPicPr>
        <p:blipFill>
          <a:blip r:embed="rId3"/>
          <a:stretch>
            <a:fillRect/>
          </a:stretch>
        </p:blipFill>
        <p:spPr>
          <a:xfrm>
            <a:off x="7584993" y="2452337"/>
            <a:ext cx="3905197" cy="2558138"/>
          </a:xfrm>
          <a:prstGeom prst="rect">
            <a:avLst/>
          </a:prstGeom>
        </p:spPr>
      </p:pic>
      <p:sp>
        <p:nvSpPr>
          <p:cNvPr id="5" name="Title 1">
            <a:extLst>
              <a:ext uri="{FF2B5EF4-FFF2-40B4-BE49-F238E27FC236}">
                <a16:creationId xmlns="" xmlns:a16="http://schemas.microsoft.com/office/drawing/2014/main" id="{7C3B1A0A-1D50-47B4-B355-939E26C48214}"/>
              </a:ext>
            </a:extLst>
          </p:cNvPr>
          <p:cNvSpPr txBox="1">
            <a:spLocks/>
          </p:cNvSpPr>
          <p:nvPr/>
        </p:nvSpPr>
        <p:spPr bwMode="gray">
          <a:xfrm>
            <a:off x="7551697" y="4855774"/>
            <a:ext cx="4382800" cy="1040527"/>
          </a:xfrm>
          <a:prstGeom prst="rect">
            <a:avLst/>
          </a:prstGeom>
        </p:spPr>
        <p:txBody>
          <a:bodyPr vert="horz" lIns="91440" tIns="45720" rIns="91440" bIns="45720" rtlCol="0" anchor="b">
            <a:normAutofit fontScale="55000" lnSpcReduction="20000"/>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HK" sz="2000">
                <a:solidFill>
                  <a:schemeClr val="bg1"/>
                </a:solidFill>
              </a:rPr>
              <a:t/>
            </a:r>
            <a:br>
              <a:rPr lang="en-HK" sz="2000">
                <a:solidFill>
                  <a:schemeClr val="bg1"/>
                </a:solidFill>
              </a:rPr>
            </a:br>
            <a:r>
              <a:rPr lang="en-HK" sz="2000">
                <a:solidFill>
                  <a:schemeClr val="bg1"/>
                </a:solidFill>
              </a:rPr>
              <a:t> </a:t>
            </a:r>
          </a:p>
          <a:p>
            <a:endParaRPr lang="en-HK" sz="2000">
              <a:solidFill>
                <a:schemeClr val="bg1"/>
              </a:solidFill>
            </a:endParaRPr>
          </a:p>
          <a:p>
            <a:endParaRPr lang="en-HK" sz="2000">
              <a:solidFill>
                <a:schemeClr val="bg1"/>
              </a:solidFill>
            </a:endParaRPr>
          </a:p>
          <a:p>
            <a:pPr marL="342900" indent="-342900"/>
            <a:endParaRPr lang="en-US" sz="2400" b="1">
              <a:solidFill>
                <a:schemeClr val="bg1"/>
              </a:solidFill>
            </a:endParaRPr>
          </a:p>
          <a:p>
            <a:pPr marL="342900" indent="-342900"/>
            <a:r>
              <a:rPr lang="en-US" sz="2400" b="1">
                <a:solidFill>
                  <a:schemeClr val="bg1"/>
                </a:solidFill>
              </a:rPr>
              <a:t>(amazon.fr, </a:t>
            </a:r>
            <a:r>
              <a:rPr lang="en-US" altLang="zh-TW" sz="2400" b="1"/>
              <a:t>2018) </a:t>
            </a:r>
          </a:p>
          <a:p>
            <a:pPr marL="342900" indent="-342900"/>
            <a:endParaRPr lang="en-US" sz="2400" b="1">
              <a:solidFill>
                <a:schemeClr val="bg1"/>
              </a:solidFill>
            </a:endParaRPr>
          </a:p>
          <a:p>
            <a:pPr marL="342900" indent="-342900">
              <a:buFont typeface="Wingdings" panose="05000000000000000000" pitchFamily="2" charset="2"/>
              <a:buChar char="v"/>
            </a:pPr>
            <a:endParaRPr lang="en-US" sz="2400" b="1">
              <a:solidFill>
                <a:schemeClr val="bg1"/>
              </a:solidFill>
            </a:endParaRPr>
          </a:p>
          <a:p>
            <a:pPr marL="342900" indent="-342900">
              <a:buFont typeface="Wingdings" panose="05000000000000000000" pitchFamily="2" charset="2"/>
              <a:buChar char="v"/>
            </a:pPr>
            <a:endParaRPr lang="en-HK" sz="2100" b="1">
              <a:solidFill>
                <a:schemeClr val="bg1"/>
              </a:solidFill>
            </a:endParaRPr>
          </a:p>
          <a:p>
            <a:pPr marL="342900" indent="-342900">
              <a:buFont typeface="Wingdings" panose="05000000000000000000" pitchFamily="2" charset="2"/>
              <a:buChar char="v"/>
            </a:pPr>
            <a:endParaRPr lang="en-HK" sz="2100">
              <a:solidFill>
                <a:schemeClr val="accent1">
                  <a:lumMod val="40000"/>
                  <a:lumOff val="60000"/>
                </a:schemeClr>
              </a:solidFill>
            </a:endParaRPr>
          </a:p>
        </p:txBody>
      </p:sp>
    </p:spTree>
    <p:extLst>
      <p:ext uri="{BB962C8B-B14F-4D97-AF65-F5344CB8AC3E}">
        <p14:creationId xmlns="" xmlns:p14="http://schemas.microsoft.com/office/powerpoint/2010/main" val="233800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itle 1">
            <a:extLst>
              <a:ext uri="{FF2B5EF4-FFF2-40B4-BE49-F238E27FC236}">
                <a16:creationId xmlns="" xmlns:a16="http://schemas.microsoft.com/office/drawing/2014/main" id="{E4698A75-26F4-4948-9A7A-66AC39C4F541}"/>
              </a:ext>
            </a:extLst>
          </p:cNvPr>
          <p:cNvSpPr txBox="1">
            <a:spLocks/>
          </p:cNvSpPr>
          <p:nvPr/>
        </p:nvSpPr>
        <p:spPr bwMode="gray">
          <a:xfrm>
            <a:off x="614672" y="826469"/>
            <a:ext cx="8213641" cy="2518671"/>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HK" sz="6600"/>
          </a:p>
        </p:txBody>
      </p:sp>
      <p:sp>
        <p:nvSpPr>
          <p:cNvPr id="18" name="Title 1">
            <a:extLst>
              <a:ext uri="{FF2B5EF4-FFF2-40B4-BE49-F238E27FC236}">
                <a16:creationId xmlns="" xmlns:a16="http://schemas.microsoft.com/office/drawing/2014/main" id="{7C3B1A0A-1D50-47B4-B355-939E26C48214}"/>
              </a:ext>
            </a:extLst>
          </p:cNvPr>
          <p:cNvSpPr txBox="1">
            <a:spLocks/>
          </p:cNvSpPr>
          <p:nvPr/>
        </p:nvSpPr>
        <p:spPr bwMode="gray">
          <a:xfrm>
            <a:off x="946973" y="2090057"/>
            <a:ext cx="9081282" cy="3689641"/>
          </a:xfrm>
          <a:prstGeom prst="rect">
            <a:avLst/>
          </a:prstGeom>
        </p:spPr>
        <p:txBody>
          <a:bodyPr vert="horz" lIns="91440" tIns="45720" rIns="91440" bIns="45720" rtlCol="0" anchor="b">
            <a:normAutofit fontScale="85000" lnSpcReduction="20000"/>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zh-HK" sz="3900" b="1" u="sng" dirty="0"/>
              <a:t>Current Strategies </a:t>
            </a:r>
            <a:r>
              <a:rPr lang="en-HK" sz="3900" dirty="0">
                <a:solidFill>
                  <a:schemeClr val="bg1"/>
                </a:solidFill>
              </a:rPr>
              <a:t/>
            </a:r>
            <a:br>
              <a:rPr lang="en-HK" sz="3900" dirty="0">
                <a:solidFill>
                  <a:schemeClr val="bg1"/>
                </a:solidFill>
              </a:rPr>
            </a:br>
            <a:r>
              <a:rPr lang="en-HK" sz="3900" dirty="0">
                <a:solidFill>
                  <a:schemeClr val="bg1"/>
                </a:solidFill>
              </a:rPr>
              <a:t> </a:t>
            </a:r>
          </a:p>
          <a:p>
            <a:endParaRPr lang="en-HK" sz="2000" dirty="0">
              <a:solidFill>
                <a:schemeClr val="bg1"/>
              </a:solidFill>
            </a:endParaRPr>
          </a:p>
          <a:p>
            <a:endParaRPr lang="en-HK" sz="2000" dirty="0">
              <a:solidFill>
                <a:schemeClr val="bg1"/>
              </a:solidFill>
            </a:endParaRPr>
          </a:p>
          <a:p>
            <a:pPr marL="342900" indent="-342900">
              <a:buFont typeface="Wingdings" panose="05000000000000000000" pitchFamily="2" charset="2"/>
              <a:buChar char="v"/>
            </a:pPr>
            <a:r>
              <a:rPr lang="en-US" sz="2400" b="1" dirty="0">
                <a:solidFill>
                  <a:schemeClr val="bg1"/>
                </a:solidFill>
              </a:rPr>
              <a:t>Innovation</a:t>
            </a:r>
          </a:p>
          <a:p>
            <a:pPr marL="342900" indent="-342900">
              <a:buFont typeface="Wingdings" panose="05000000000000000000" pitchFamily="2" charset="2"/>
              <a:buChar char="v"/>
            </a:pPr>
            <a:endParaRPr lang="en-US" sz="2400" b="1" dirty="0">
              <a:solidFill>
                <a:schemeClr val="bg1"/>
              </a:solidFill>
            </a:endParaRPr>
          </a:p>
          <a:p>
            <a:pPr marL="342900" indent="-342900">
              <a:buFont typeface="Wingdings" panose="05000000000000000000" pitchFamily="2" charset="2"/>
              <a:buChar char="v"/>
            </a:pPr>
            <a:r>
              <a:rPr lang="en-US" sz="2400" b="1" dirty="0">
                <a:solidFill>
                  <a:schemeClr val="bg1"/>
                </a:solidFill>
              </a:rPr>
              <a:t>Luxury –like experience</a:t>
            </a:r>
          </a:p>
          <a:p>
            <a:pPr marL="342900" indent="-342900">
              <a:buFont typeface="Wingdings" panose="05000000000000000000" pitchFamily="2" charset="2"/>
              <a:buChar char="v"/>
            </a:pPr>
            <a:endParaRPr lang="en-US" sz="2400" b="1" dirty="0">
              <a:solidFill>
                <a:schemeClr val="bg1"/>
              </a:solidFill>
            </a:endParaRPr>
          </a:p>
          <a:p>
            <a:pPr marL="342900" indent="-342900">
              <a:buFont typeface="Wingdings" panose="05000000000000000000" pitchFamily="2" charset="2"/>
              <a:buChar char="v"/>
            </a:pPr>
            <a:r>
              <a:rPr lang="en-US" sz="2400" b="1" dirty="0">
                <a:solidFill>
                  <a:schemeClr val="bg1"/>
                </a:solidFill>
              </a:rPr>
              <a:t>Product consistency (Quality + Distribution channel)</a:t>
            </a:r>
          </a:p>
          <a:p>
            <a:pPr marL="342900" indent="-342900">
              <a:buFont typeface="Wingdings" panose="05000000000000000000" pitchFamily="2" charset="2"/>
              <a:buChar char="v"/>
            </a:pPr>
            <a:endParaRPr lang="en-US" sz="2400" b="1" dirty="0">
              <a:solidFill>
                <a:schemeClr val="bg1"/>
              </a:solidFill>
            </a:endParaRPr>
          </a:p>
          <a:p>
            <a:pPr marL="342900" indent="-342900">
              <a:buFont typeface="Wingdings" panose="05000000000000000000" pitchFamily="2" charset="2"/>
              <a:buChar char="v"/>
            </a:pPr>
            <a:r>
              <a:rPr lang="en-US" sz="2400" b="1" dirty="0">
                <a:solidFill>
                  <a:schemeClr val="bg1"/>
                </a:solidFill>
              </a:rPr>
              <a:t>Brand Protection</a:t>
            </a:r>
          </a:p>
          <a:p>
            <a:pPr marL="342900" indent="-342900">
              <a:buFont typeface="Wingdings" panose="05000000000000000000" pitchFamily="2" charset="2"/>
              <a:buChar char="v"/>
            </a:pPr>
            <a:endParaRPr lang="en-US" sz="2400" b="1" dirty="0">
              <a:solidFill>
                <a:schemeClr val="bg1"/>
              </a:solidFill>
            </a:endParaRPr>
          </a:p>
          <a:p>
            <a:pPr marL="342900" indent="-342900">
              <a:buFont typeface="Wingdings" panose="05000000000000000000" pitchFamily="2" charset="2"/>
              <a:buChar char="v"/>
            </a:pPr>
            <a:r>
              <a:rPr lang="en-US" sz="2400" b="1" dirty="0">
                <a:solidFill>
                  <a:schemeClr val="bg1"/>
                </a:solidFill>
              </a:rPr>
              <a:t>Sustainability</a:t>
            </a:r>
          </a:p>
          <a:p>
            <a:pPr marL="342900" indent="-342900">
              <a:buFont typeface="Wingdings" panose="05000000000000000000" pitchFamily="2" charset="2"/>
              <a:buChar char="v"/>
            </a:pPr>
            <a:endParaRPr lang="en-US" sz="2400" b="1" dirty="0">
              <a:solidFill>
                <a:schemeClr val="bg1"/>
              </a:solidFill>
            </a:endParaRPr>
          </a:p>
          <a:p>
            <a:pPr marL="342900" indent="-342900">
              <a:buFont typeface="Wingdings" panose="05000000000000000000" pitchFamily="2" charset="2"/>
              <a:buChar char="v"/>
            </a:pPr>
            <a:endParaRPr lang="en-US" sz="2400" b="1" dirty="0">
              <a:solidFill>
                <a:schemeClr val="bg1"/>
              </a:solidFill>
            </a:endParaRPr>
          </a:p>
          <a:p>
            <a:pPr marL="342900" indent="-342900">
              <a:buFont typeface="Wingdings" panose="05000000000000000000" pitchFamily="2" charset="2"/>
              <a:buChar char="v"/>
            </a:pPr>
            <a:endParaRPr lang="en-US" sz="2400" b="1" dirty="0">
              <a:solidFill>
                <a:schemeClr val="bg1"/>
              </a:solidFill>
            </a:endParaRPr>
          </a:p>
          <a:p>
            <a:pPr marL="342900" indent="-342900">
              <a:buFont typeface="Wingdings" panose="05000000000000000000" pitchFamily="2" charset="2"/>
              <a:buChar char="v"/>
            </a:pPr>
            <a:endParaRPr lang="en-HK" sz="2100" b="1" dirty="0">
              <a:solidFill>
                <a:schemeClr val="bg1"/>
              </a:solidFill>
            </a:endParaRPr>
          </a:p>
          <a:p>
            <a:pPr marL="342900" indent="-342900">
              <a:buFont typeface="Wingdings" panose="05000000000000000000" pitchFamily="2" charset="2"/>
              <a:buChar char="v"/>
            </a:pPr>
            <a:endParaRPr lang="en-HK" sz="2100" dirty="0">
              <a:solidFill>
                <a:schemeClr val="accent1">
                  <a:lumMod val="40000"/>
                  <a:lumOff val="60000"/>
                </a:schemeClr>
              </a:solidFill>
            </a:endParaRPr>
          </a:p>
        </p:txBody>
      </p:sp>
      <p:pic>
        <p:nvPicPr>
          <p:cNvPr id="6" name="圖片 5">
            <a:extLst>
              <a:ext uri="{FF2B5EF4-FFF2-40B4-BE49-F238E27FC236}">
                <a16:creationId xmlns="" xmlns:a16="http://schemas.microsoft.com/office/drawing/2014/main" id="{52FB27C3-A2B8-4614-85C4-AE6F70E6A938}"/>
              </a:ext>
            </a:extLst>
          </p:cNvPr>
          <p:cNvPicPr>
            <a:picLocks noChangeAspect="1"/>
          </p:cNvPicPr>
          <p:nvPr/>
        </p:nvPicPr>
        <p:blipFill>
          <a:blip r:embed="rId3"/>
          <a:stretch>
            <a:fillRect/>
          </a:stretch>
        </p:blipFill>
        <p:spPr>
          <a:xfrm>
            <a:off x="8483585" y="3608880"/>
            <a:ext cx="3139883" cy="2609385"/>
          </a:xfrm>
          <a:prstGeom prst="rect">
            <a:avLst/>
          </a:prstGeom>
        </p:spPr>
      </p:pic>
      <p:grpSp>
        <p:nvGrpSpPr>
          <p:cNvPr id="7" name="Group 4">
            <a:extLst>
              <a:ext uri="{FF2B5EF4-FFF2-40B4-BE49-F238E27FC236}">
                <a16:creationId xmlns="" xmlns:a16="http://schemas.microsoft.com/office/drawing/2014/main" id="{CCAC4636-7D4A-4451-A38B-3036BE9C9C2E}"/>
              </a:ext>
            </a:extLst>
          </p:cNvPr>
          <p:cNvGrpSpPr/>
          <p:nvPr/>
        </p:nvGrpSpPr>
        <p:grpSpPr>
          <a:xfrm>
            <a:off x="9186584" y="1332238"/>
            <a:ext cx="2332085" cy="2158983"/>
            <a:chOff x="2633010" y="2263916"/>
            <a:chExt cx="2332085" cy="2158983"/>
          </a:xfrm>
        </p:grpSpPr>
        <p:pic>
          <p:nvPicPr>
            <p:cNvPr id="8" name="Picture 19" descr="A close up of a logo&#10;&#10;Description generated with high confidence">
              <a:extLst>
                <a:ext uri="{FF2B5EF4-FFF2-40B4-BE49-F238E27FC236}">
                  <a16:creationId xmlns="" xmlns:a16="http://schemas.microsoft.com/office/drawing/2014/main" id="{94BD03B2-359F-4CD5-B930-3C7885F5FB35}"/>
                </a:ext>
              </a:extLst>
            </p:cNvPr>
            <p:cNvPicPr>
              <a:picLocks noChangeAspect="1"/>
            </p:cNvPicPr>
            <p:nvPr/>
          </p:nvPicPr>
          <p:blipFill rotWithShape="1">
            <a:blip r:embed="rId4"/>
            <a:srcRect t="7423" r="-7" b="-7"/>
            <a:stretch/>
          </p:blipFill>
          <p:spPr>
            <a:xfrm>
              <a:off x="2633010" y="2263916"/>
              <a:ext cx="2332085" cy="2158983"/>
            </a:xfrm>
            <a:prstGeom prst="roundRect">
              <a:avLst>
                <a:gd name="adj" fmla="val 1858"/>
              </a:avLst>
            </a:prstGeom>
            <a:effectLst>
              <a:outerShdw blurRad="50800" dist="50800" dir="5400000" algn="tl" rotWithShape="0">
                <a:srgbClr val="000000">
                  <a:alpha val="43000"/>
                </a:srgbClr>
              </a:outerShdw>
            </a:effectLst>
          </p:spPr>
        </p:pic>
        <p:pic>
          <p:nvPicPr>
            <p:cNvPr id="9" name="Picture 12" descr="A close up of a logo&#10;&#10;Description generated with high confidence">
              <a:extLst>
                <a:ext uri="{FF2B5EF4-FFF2-40B4-BE49-F238E27FC236}">
                  <a16:creationId xmlns="" xmlns:a16="http://schemas.microsoft.com/office/drawing/2014/main" id="{80E94C2A-6CBC-4799-858C-C6F9F15A9EC5}"/>
                </a:ext>
              </a:extLst>
            </p:cNvPr>
            <p:cNvPicPr>
              <a:picLocks noChangeAspect="1"/>
            </p:cNvPicPr>
            <p:nvPr/>
          </p:nvPicPr>
          <p:blipFill>
            <a:blip r:embed="rId5"/>
            <a:stretch>
              <a:fillRect/>
            </a:stretch>
          </p:blipFill>
          <p:spPr>
            <a:xfrm>
              <a:off x="3443877" y="2263916"/>
              <a:ext cx="750557" cy="551190"/>
            </a:xfrm>
            <a:prstGeom prst="rect">
              <a:avLst/>
            </a:prstGeom>
          </p:spPr>
        </p:pic>
      </p:grpSp>
    </p:spTree>
    <p:extLst>
      <p:ext uri="{BB962C8B-B14F-4D97-AF65-F5344CB8AC3E}">
        <p14:creationId xmlns="" xmlns:p14="http://schemas.microsoft.com/office/powerpoint/2010/main" val="233800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字方塊 8">
            <a:extLst>
              <a:ext uri="{FF2B5EF4-FFF2-40B4-BE49-F238E27FC236}">
                <a16:creationId xmlns="" xmlns:a16="http://schemas.microsoft.com/office/drawing/2014/main" id="{25FA9FBF-1ED4-4C52-B3D0-71E86A7882C9}"/>
              </a:ext>
            </a:extLst>
          </p:cNvPr>
          <p:cNvSpPr txBox="1"/>
          <p:nvPr/>
        </p:nvSpPr>
        <p:spPr>
          <a:xfrm>
            <a:off x="884419" y="692896"/>
            <a:ext cx="10088381" cy="707886"/>
          </a:xfrm>
          <a:prstGeom prst="rect">
            <a:avLst/>
          </a:prstGeom>
          <a:noFill/>
        </p:spPr>
        <p:txBody>
          <a:bodyPr wrap="square" rtlCol="0">
            <a:spAutoFit/>
          </a:bodyPr>
          <a:lstStyle/>
          <a:p>
            <a:r>
              <a:rPr lang="en-US" altLang="zh-HK" sz="4000" b="1" u="sng" dirty="0">
                <a:solidFill>
                  <a:schemeClr val="bg1"/>
                </a:solidFill>
              </a:rPr>
              <a:t>1</a:t>
            </a:r>
            <a:r>
              <a:rPr lang="en-US" altLang="zh-HK" sz="4000" b="1" u="sng" baseline="30000" dirty="0">
                <a:solidFill>
                  <a:schemeClr val="bg1"/>
                </a:solidFill>
              </a:rPr>
              <a:t>st</a:t>
            </a:r>
            <a:r>
              <a:rPr lang="en-US" altLang="zh-HK" sz="4000" b="1" u="sng" dirty="0">
                <a:solidFill>
                  <a:schemeClr val="bg1"/>
                </a:solidFill>
              </a:rPr>
              <a:t> step - </a:t>
            </a:r>
            <a:r>
              <a:rPr lang="en-US" altLang="zh-HK" sz="3400" b="1" u="sng" dirty="0">
                <a:solidFill>
                  <a:schemeClr val="bg1"/>
                </a:solidFill>
              </a:rPr>
              <a:t>Segmentation</a:t>
            </a:r>
            <a:endParaRPr lang="zh-HK" altLang="en-US" sz="3400" b="1" u="sng" dirty="0">
              <a:solidFill>
                <a:schemeClr val="bg1"/>
              </a:solidFill>
            </a:endParaRPr>
          </a:p>
        </p:txBody>
      </p:sp>
      <p:graphicFrame>
        <p:nvGraphicFramePr>
          <p:cNvPr id="2" name="Diagram 1"/>
          <p:cNvGraphicFramePr/>
          <p:nvPr/>
        </p:nvGraphicFramePr>
        <p:xfrm>
          <a:off x="5821659" y="1530965"/>
          <a:ext cx="5667435" cy="24266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7652038" y="3638959"/>
            <a:ext cx="4813979" cy="461665"/>
          </a:xfrm>
          <a:prstGeom prst="rect">
            <a:avLst/>
          </a:prstGeom>
          <a:noFill/>
        </p:spPr>
        <p:txBody>
          <a:bodyPr wrap="square" rtlCol="0">
            <a:spAutoFit/>
          </a:bodyPr>
          <a:lstStyle/>
          <a:p>
            <a:r>
              <a:rPr lang="en-US" altLang="zh-HK" sz="1200"/>
              <a:t>(Kotler, Keller, Brady, Goodman, &amp; Hansen; 2016) </a:t>
            </a:r>
            <a:br>
              <a:rPr lang="en-US" altLang="zh-HK" sz="1200"/>
            </a:br>
            <a:endParaRPr lang="en-US" sz="1200"/>
          </a:p>
        </p:txBody>
      </p:sp>
      <p:sp>
        <p:nvSpPr>
          <p:cNvPr id="6" name="Oval 5"/>
          <p:cNvSpPr/>
          <p:nvPr/>
        </p:nvSpPr>
        <p:spPr>
          <a:xfrm>
            <a:off x="5624281" y="2716513"/>
            <a:ext cx="3031095" cy="847449"/>
          </a:xfrm>
          <a:prstGeom prst="ellipse">
            <a:avLst/>
          </a:prstGeom>
          <a:no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 xmlns:a16="http://schemas.microsoft.com/office/drawing/2014/main" id="{7C3B1A0A-1D50-47B4-B355-939E26C48214}"/>
              </a:ext>
            </a:extLst>
          </p:cNvPr>
          <p:cNvSpPr txBox="1">
            <a:spLocks/>
          </p:cNvSpPr>
          <p:nvPr/>
        </p:nvSpPr>
        <p:spPr bwMode="gray">
          <a:xfrm>
            <a:off x="5674249" y="4243637"/>
            <a:ext cx="5814846" cy="1799044"/>
          </a:xfrm>
          <a:prstGeom prst="rect">
            <a:avLst/>
          </a:prstGeom>
        </p:spPr>
        <p:txBody>
          <a:bodyPr vert="horz" lIns="91440" tIns="45720" rIns="91440" bIns="45720" rtlCol="0" anchor="t">
            <a:no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zh-TW" sz="2200">
                <a:solidFill>
                  <a:schemeClr val="bg1"/>
                </a:solidFill>
              </a:rPr>
              <a:t>Selected</a:t>
            </a:r>
            <a:r>
              <a:rPr lang="zh-TW" altLang="en-US" sz="2200">
                <a:solidFill>
                  <a:schemeClr val="bg1"/>
                </a:solidFill>
              </a:rPr>
              <a:t> </a:t>
            </a:r>
            <a:r>
              <a:rPr lang="en-US" altLang="zh-TW" sz="2200">
                <a:solidFill>
                  <a:schemeClr val="bg1"/>
                </a:solidFill>
              </a:rPr>
              <a:t>Segmentation:</a:t>
            </a:r>
            <a:r>
              <a:rPr lang="zh-TW" altLang="en-US" sz="2200">
                <a:solidFill>
                  <a:schemeClr val="bg1"/>
                </a:solidFill>
              </a:rPr>
              <a:t> </a:t>
            </a:r>
            <a:endParaRPr lang="en-US" altLang="zh-TW" sz="2200">
              <a:solidFill>
                <a:schemeClr val="bg1"/>
              </a:solidFill>
            </a:endParaRPr>
          </a:p>
          <a:p>
            <a:pPr marL="342900" indent="-342900">
              <a:lnSpc>
                <a:spcPct val="120000"/>
              </a:lnSpc>
              <a:buFont typeface="Wingdings" panose="05000000000000000000" pitchFamily="2" charset="2"/>
              <a:buChar char="v"/>
            </a:pPr>
            <a:r>
              <a:rPr lang="en-US" altLang="zh-TW" sz="2200">
                <a:solidFill>
                  <a:schemeClr val="bg1"/>
                </a:solidFill>
              </a:rPr>
              <a:t>1</a:t>
            </a:r>
            <a:r>
              <a:rPr lang="en-US" altLang="zh-TW" sz="2200" baseline="30000">
                <a:solidFill>
                  <a:schemeClr val="bg1"/>
                </a:solidFill>
              </a:rPr>
              <a:t>st</a:t>
            </a:r>
            <a:r>
              <a:rPr lang="zh-TW" altLang="en-US" sz="2200">
                <a:solidFill>
                  <a:schemeClr val="bg1"/>
                </a:solidFill>
              </a:rPr>
              <a:t> </a:t>
            </a:r>
            <a:r>
              <a:rPr lang="en-US" altLang="zh-TW" sz="2200">
                <a:solidFill>
                  <a:schemeClr val="bg1"/>
                </a:solidFill>
              </a:rPr>
              <a:t>Demographic:</a:t>
            </a:r>
            <a:r>
              <a:rPr lang="zh-TW" altLang="en-US" sz="2200">
                <a:solidFill>
                  <a:schemeClr val="bg1"/>
                </a:solidFill>
              </a:rPr>
              <a:t> </a:t>
            </a:r>
            <a:r>
              <a:rPr lang="en-US" altLang="zh-TW" sz="2200">
                <a:solidFill>
                  <a:schemeClr val="bg1"/>
                </a:solidFill>
              </a:rPr>
              <a:t>Executives-</a:t>
            </a:r>
            <a:r>
              <a:rPr lang="zh-TW" altLang="en-US" sz="2200">
                <a:solidFill>
                  <a:schemeClr val="bg1"/>
                </a:solidFill>
              </a:rPr>
              <a:t> </a:t>
            </a:r>
            <a:r>
              <a:rPr lang="en-US" altLang="zh-TW" sz="2200">
                <a:solidFill>
                  <a:schemeClr val="bg1"/>
                </a:solidFill>
              </a:rPr>
              <a:t>professional</a:t>
            </a:r>
            <a:r>
              <a:rPr lang="zh-TW" altLang="en-US" sz="2200">
                <a:solidFill>
                  <a:schemeClr val="bg1"/>
                </a:solidFill>
              </a:rPr>
              <a:t> </a:t>
            </a:r>
            <a:r>
              <a:rPr lang="en-US" altLang="zh-TW" sz="2200">
                <a:solidFill>
                  <a:schemeClr val="bg1"/>
                </a:solidFill>
              </a:rPr>
              <a:t>in</a:t>
            </a:r>
            <a:r>
              <a:rPr lang="zh-TW" altLang="en-US" sz="2200">
                <a:solidFill>
                  <a:schemeClr val="bg1"/>
                </a:solidFill>
              </a:rPr>
              <a:t> </a:t>
            </a:r>
            <a:r>
              <a:rPr lang="en-US" altLang="zh-TW" sz="2200">
                <a:solidFill>
                  <a:schemeClr val="bg1"/>
                </a:solidFill>
              </a:rPr>
              <a:t>herbal</a:t>
            </a:r>
            <a:r>
              <a:rPr lang="zh-TW" altLang="en-US" sz="2200">
                <a:solidFill>
                  <a:schemeClr val="bg1"/>
                </a:solidFill>
              </a:rPr>
              <a:t> </a:t>
            </a:r>
            <a:r>
              <a:rPr lang="en-US" altLang="zh-TW" sz="2200">
                <a:solidFill>
                  <a:schemeClr val="bg1"/>
                </a:solidFill>
              </a:rPr>
              <a:t>tea</a:t>
            </a:r>
            <a:r>
              <a:rPr lang="zh-TW" altLang="en-US" sz="2200">
                <a:solidFill>
                  <a:schemeClr val="bg1"/>
                </a:solidFill>
              </a:rPr>
              <a:t> </a:t>
            </a:r>
            <a:r>
              <a:rPr lang="en-US" altLang="zh-TW" sz="2200">
                <a:solidFill>
                  <a:schemeClr val="bg1"/>
                </a:solidFill>
              </a:rPr>
              <a:t>market</a:t>
            </a:r>
            <a:r>
              <a:rPr lang="zh-TW" altLang="en-US" sz="2200">
                <a:solidFill>
                  <a:schemeClr val="bg1"/>
                </a:solidFill>
              </a:rPr>
              <a:t> </a:t>
            </a:r>
            <a:endParaRPr lang="en-US" altLang="zh-TW" sz="2200">
              <a:solidFill>
                <a:schemeClr val="bg1"/>
              </a:solidFill>
            </a:endParaRPr>
          </a:p>
          <a:p>
            <a:pPr marL="342900" indent="-342900">
              <a:lnSpc>
                <a:spcPct val="120000"/>
              </a:lnSpc>
              <a:buFont typeface="Wingdings" panose="05000000000000000000" pitchFamily="2" charset="2"/>
              <a:buChar char="v"/>
            </a:pPr>
            <a:r>
              <a:rPr lang="en-US" altLang="zh-TW" sz="2200">
                <a:solidFill>
                  <a:schemeClr val="bg1"/>
                </a:solidFill>
              </a:rPr>
              <a:t>2</a:t>
            </a:r>
            <a:r>
              <a:rPr lang="en-US" altLang="zh-TW" sz="2200" baseline="30000">
                <a:solidFill>
                  <a:schemeClr val="bg1"/>
                </a:solidFill>
              </a:rPr>
              <a:t>nd</a:t>
            </a:r>
            <a:r>
              <a:rPr lang="zh-TW" altLang="en-US" sz="2200">
                <a:solidFill>
                  <a:schemeClr val="bg1"/>
                </a:solidFill>
              </a:rPr>
              <a:t> </a:t>
            </a:r>
            <a:r>
              <a:rPr lang="en-US" altLang="zh-TW" sz="2200">
                <a:solidFill>
                  <a:schemeClr val="bg1"/>
                </a:solidFill>
              </a:rPr>
              <a:t>Behavioral:</a:t>
            </a:r>
            <a:r>
              <a:rPr lang="zh-TW" altLang="en-US" sz="2200">
                <a:solidFill>
                  <a:schemeClr val="bg1"/>
                </a:solidFill>
              </a:rPr>
              <a:t> </a:t>
            </a:r>
            <a:r>
              <a:rPr lang="en-US" altLang="zh-TW" sz="2200">
                <a:solidFill>
                  <a:schemeClr val="bg1"/>
                </a:solidFill>
              </a:rPr>
              <a:t>Benefits</a:t>
            </a:r>
            <a:r>
              <a:rPr lang="zh-TW" altLang="en-US" sz="2200">
                <a:solidFill>
                  <a:schemeClr val="bg1"/>
                </a:solidFill>
              </a:rPr>
              <a:t> </a:t>
            </a:r>
            <a:r>
              <a:rPr lang="en-US" altLang="zh-TW" sz="2200">
                <a:solidFill>
                  <a:schemeClr val="bg1"/>
                </a:solidFill>
              </a:rPr>
              <a:t>and</a:t>
            </a:r>
            <a:r>
              <a:rPr lang="zh-TW" altLang="en-US" sz="2200">
                <a:solidFill>
                  <a:schemeClr val="bg1"/>
                </a:solidFill>
              </a:rPr>
              <a:t> </a:t>
            </a:r>
            <a:r>
              <a:rPr lang="en-US" altLang="zh-TW" sz="2200">
                <a:solidFill>
                  <a:schemeClr val="bg1"/>
                </a:solidFill>
              </a:rPr>
              <a:t>loyal</a:t>
            </a:r>
            <a:r>
              <a:rPr lang="zh-TW" altLang="en-US" sz="2200">
                <a:solidFill>
                  <a:schemeClr val="bg1"/>
                </a:solidFill>
              </a:rPr>
              <a:t> </a:t>
            </a:r>
            <a:r>
              <a:rPr lang="en-US" altLang="zh-TW" sz="2200">
                <a:solidFill>
                  <a:schemeClr val="bg1"/>
                </a:solidFill>
              </a:rPr>
              <a:t>status</a:t>
            </a:r>
            <a:r>
              <a:rPr lang="zh-TW" altLang="en-US" sz="2200">
                <a:solidFill>
                  <a:schemeClr val="bg1"/>
                </a:solidFill>
              </a:rPr>
              <a:t> </a:t>
            </a:r>
            <a:endParaRPr lang="en-US" altLang="zh-TW" sz="2200">
              <a:solidFill>
                <a:schemeClr val="bg1"/>
              </a:solidFill>
            </a:endParaRPr>
          </a:p>
          <a:p>
            <a:pPr marL="342900" indent="-342900">
              <a:buFont typeface="Wingdings" panose="05000000000000000000" pitchFamily="2" charset="2"/>
              <a:buChar char="v"/>
            </a:pPr>
            <a:endParaRPr lang="en-US" altLang="zh-TW" sz="2200">
              <a:solidFill>
                <a:schemeClr val="bg1"/>
              </a:solidFill>
            </a:endParaRPr>
          </a:p>
          <a:p>
            <a:r>
              <a:rPr lang="en-US" altLang="zh-TW" sz="2200">
                <a:solidFill>
                  <a:schemeClr val="accent1">
                    <a:lumMod val="60000"/>
                    <a:lumOff val="40000"/>
                  </a:schemeClr>
                </a:solidFill>
              </a:rPr>
              <a:t/>
            </a:r>
            <a:br>
              <a:rPr lang="en-US" altLang="zh-TW" sz="2200">
                <a:solidFill>
                  <a:schemeClr val="accent1">
                    <a:lumMod val="60000"/>
                    <a:lumOff val="40000"/>
                  </a:schemeClr>
                </a:solidFill>
              </a:rPr>
            </a:br>
            <a:r>
              <a:rPr lang="en-US" altLang="zh-TW" sz="2200">
                <a:solidFill>
                  <a:schemeClr val="accent1">
                    <a:lumMod val="60000"/>
                    <a:lumOff val="40000"/>
                  </a:schemeClr>
                </a:solidFill>
              </a:rPr>
              <a:t/>
            </a:r>
            <a:br>
              <a:rPr lang="en-US" altLang="zh-TW" sz="2200">
                <a:solidFill>
                  <a:schemeClr val="accent1">
                    <a:lumMod val="60000"/>
                    <a:lumOff val="40000"/>
                  </a:schemeClr>
                </a:solidFill>
              </a:rPr>
            </a:br>
            <a:endParaRPr lang="en-US" sz="2200">
              <a:solidFill>
                <a:schemeClr val="bg1"/>
              </a:solidFill>
            </a:endParaRPr>
          </a:p>
          <a:p>
            <a:pPr marL="342900" indent="-342900">
              <a:buFont typeface="Wingdings" panose="05000000000000000000" pitchFamily="2" charset="2"/>
              <a:buChar char="v"/>
            </a:pPr>
            <a:endParaRPr lang="en-US" sz="2200" b="1">
              <a:solidFill>
                <a:schemeClr val="bg1"/>
              </a:solidFill>
            </a:endParaRPr>
          </a:p>
          <a:p>
            <a:pPr marL="342900" indent="-342900">
              <a:buFont typeface="Wingdings" panose="05000000000000000000" pitchFamily="2" charset="2"/>
              <a:buChar char="v"/>
            </a:pPr>
            <a:endParaRPr lang="en-US" sz="2200" b="1">
              <a:solidFill>
                <a:schemeClr val="bg1"/>
              </a:solidFill>
            </a:endParaRPr>
          </a:p>
          <a:p>
            <a:pPr marL="342900" indent="-342900">
              <a:buFont typeface="Wingdings" panose="05000000000000000000" pitchFamily="2" charset="2"/>
              <a:buChar char="v"/>
            </a:pPr>
            <a:endParaRPr lang="en-US" sz="2200" b="1">
              <a:solidFill>
                <a:schemeClr val="bg1"/>
              </a:solidFill>
            </a:endParaRPr>
          </a:p>
          <a:p>
            <a:pPr marL="342900" indent="-342900">
              <a:buFont typeface="Wingdings" panose="05000000000000000000" pitchFamily="2" charset="2"/>
              <a:buChar char="v"/>
            </a:pPr>
            <a:endParaRPr lang="en-US" sz="2200" b="1">
              <a:solidFill>
                <a:schemeClr val="bg1"/>
              </a:solidFill>
            </a:endParaRPr>
          </a:p>
          <a:p>
            <a:pPr marL="342900" indent="-342900">
              <a:buFont typeface="Wingdings" panose="05000000000000000000" pitchFamily="2" charset="2"/>
              <a:buChar char="v"/>
            </a:pPr>
            <a:endParaRPr lang="en-HK" sz="2200" b="1">
              <a:solidFill>
                <a:schemeClr val="bg1"/>
              </a:solidFill>
            </a:endParaRPr>
          </a:p>
          <a:p>
            <a:pPr marL="342900" indent="-342900">
              <a:buFont typeface="Wingdings" panose="05000000000000000000" pitchFamily="2" charset="2"/>
              <a:buChar char="v"/>
            </a:pPr>
            <a:endParaRPr lang="en-HK" sz="2200">
              <a:solidFill>
                <a:schemeClr val="accent1">
                  <a:lumMod val="40000"/>
                  <a:lumOff val="60000"/>
                </a:schemeClr>
              </a:solidFill>
            </a:endParaRPr>
          </a:p>
        </p:txBody>
      </p:sp>
      <p:graphicFrame>
        <p:nvGraphicFramePr>
          <p:cNvPr id="8" name="Chart 7"/>
          <p:cNvGraphicFramePr/>
          <p:nvPr/>
        </p:nvGraphicFramePr>
        <p:xfrm>
          <a:off x="620724" y="2649063"/>
          <a:ext cx="4800546" cy="3393618"/>
        </p:xfrm>
        <a:graphic>
          <a:graphicData uri="http://schemas.openxmlformats.org/drawingml/2006/chart">
            <c:chart xmlns:c="http://schemas.openxmlformats.org/drawingml/2006/chart" xmlns:r="http://schemas.openxmlformats.org/officeDocument/2006/relationships" r:id="rId7"/>
          </a:graphicData>
        </a:graphic>
      </p:graphicFrame>
      <p:sp>
        <p:nvSpPr>
          <p:cNvPr id="14" name="TextBox 13"/>
          <p:cNvSpPr txBox="1"/>
          <p:nvPr/>
        </p:nvSpPr>
        <p:spPr>
          <a:xfrm>
            <a:off x="4326294" y="5604317"/>
            <a:ext cx="1011917" cy="276999"/>
          </a:xfrm>
          <a:prstGeom prst="rect">
            <a:avLst/>
          </a:prstGeom>
          <a:noFill/>
        </p:spPr>
        <p:txBody>
          <a:bodyPr wrap="square" rtlCol="0">
            <a:spAutoFit/>
          </a:bodyPr>
          <a:lstStyle/>
          <a:p>
            <a:r>
              <a:rPr lang="en-US" altLang="zh-TW" sz="1200"/>
              <a:t>Water</a:t>
            </a:r>
            <a:endParaRPr lang="en-US" sz="1200"/>
          </a:p>
        </p:txBody>
      </p:sp>
    </p:spTree>
    <p:extLst>
      <p:ext uri="{BB962C8B-B14F-4D97-AF65-F5344CB8AC3E}">
        <p14:creationId xmlns="" xmlns:p14="http://schemas.microsoft.com/office/powerpoint/2010/main" val="1300523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字方塊 7">
            <a:extLst>
              <a:ext uri="{FF2B5EF4-FFF2-40B4-BE49-F238E27FC236}">
                <a16:creationId xmlns="" xmlns:a16="http://schemas.microsoft.com/office/drawing/2014/main" id="{53FC6A2D-0C35-429C-9FA0-3D8FBCE4118D}"/>
              </a:ext>
            </a:extLst>
          </p:cNvPr>
          <p:cNvSpPr txBox="1"/>
          <p:nvPr/>
        </p:nvSpPr>
        <p:spPr>
          <a:xfrm>
            <a:off x="771992" y="549228"/>
            <a:ext cx="10088381" cy="707886"/>
          </a:xfrm>
          <a:prstGeom prst="rect">
            <a:avLst/>
          </a:prstGeom>
          <a:noFill/>
        </p:spPr>
        <p:txBody>
          <a:bodyPr wrap="square" rtlCol="0">
            <a:spAutoFit/>
          </a:bodyPr>
          <a:lstStyle/>
          <a:p>
            <a:r>
              <a:rPr lang="en-US" altLang="zh-TW" sz="4000" b="1" u="sng" dirty="0">
                <a:solidFill>
                  <a:schemeClr val="bg1"/>
                </a:solidFill>
              </a:rPr>
              <a:t>2</a:t>
            </a:r>
            <a:r>
              <a:rPr lang="en-US" altLang="zh-TW" sz="4000" b="1" u="sng" baseline="30000" dirty="0">
                <a:solidFill>
                  <a:schemeClr val="bg1"/>
                </a:solidFill>
              </a:rPr>
              <a:t>nd</a:t>
            </a:r>
            <a:r>
              <a:rPr lang="en-US" altLang="zh-TW" sz="4000" b="1" u="sng" dirty="0">
                <a:solidFill>
                  <a:schemeClr val="bg1"/>
                </a:solidFill>
              </a:rPr>
              <a:t> step – </a:t>
            </a:r>
            <a:r>
              <a:rPr lang="en-US" altLang="zh-TW" sz="3600" b="1" u="sng" dirty="0">
                <a:solidFill>
                  <a:schemeClr val="bg1"/>
                </a:solidFill>
              </a:rPr>
              <a:t>Targe</a:t>
            </a:r>
            <a:r>
              <a:rPr lang="en-US" altLang="zh-HK" sz="3600" b="1" u="sng" dirty="0">
                <a:solidFill>
                  <a:schemeClr val="bg1"/>
                </a:solidFill>
              </a:rPr>
              <a:t>ting</a:t>
            </a:r>
            <a:endParaRPr lang="zh-HK" altLang="en-US" sz="3600" b="1" u="sng" dirty="0">
              <a:solidFill>
                <a:schemeClr val="bg1"/>
              </a:solidFill>
            </a:endParaRPr>
          </a:p>
        </p:txBody>
      </p:sp>
      <p:graphicFrame>
        <p:nvGraphicFramePr>
          <p:cNvPr id="4" name="圖表 3">
            <a:extLst>
              <a:ext uri="{FF2B5EF4-FFF2-40B4-BE49-F238E27FC236}">
                <a16:creationId xmlns="" xmlns:a16="http://schemas.microsoft.com/office/drawing/2014/main" id="{E8E81756-8138-41A3-B4BD-6719D91B0E15}"/>
              </a:ext>
            </a:extLst>
          </p:cNvPr>
          <p:cNvGraphicFramePr/>
          <p:nvPr>
            <p:extLst>
              <p:ext uri="{D42A27DB-BD31-4B8C-83A1-F6EECF244321}">
                <p14:modId xmlns="" xmlns:p14="http://schemas.microsoft.com/office/powerpoint/2010/main" val="798165163"/>
              </p:ext>
            </p:extLst>
          </p:nvPr>
        </p:nvGraphicFramePr>
        <p:xfrm>
          <a:off x="6149340" y="2698364"/>
          <a:ext cx="5326380" cy="3501884"/>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1">
            <a:extLst>
              <a:ext uri="{FF2B5EF4-FFF2-40B4-BE49-F238E27FC236}">
                <a16:creationId xmlns="" xmlns:a16="http://schemas.microsoft.com/office/drawing/2014/main" id="{7C3B1A0A-1D50-47B4-B355-939E26C48214}"/>
              </a:ext>
            </a:extLst>
          </p:cNvPr>
          <p:cNvSpPr txBox="1">
            <a:spLocks/>
          </p:cNvSpPr>
          <p:nvPr/>
        </p:nvSpPr>
        <p:spPr bwMode="gray">
          <a:xfrm>
            <a:off x="771992" y="925809"/>
            <a:ext cx="6932675" cy="1640823"/>
          </a:xfrm>
          <a:prstGeom prst="rect">
            <a:avLst/>
          </a:prstGeom>
        </p:spPr>
        <p:txBody>
          <a:bodyPr vert="horz" lIns="91440" tIns="45720" rIns="91440" bIns="45720" rtlCol="0" anchor="t">
            <a:no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HK" sz="1600" dirty="0">
                <a:solidFill>
                  <a:schemeClr val="bg1"/>
                </a:solidFill>
              </a:rPr>
              <a:t/>
            </a:r>
            <a:br>
              <a:rPr lang="en-HK" sz="1600" dirty="0">
                <a:solidFill>
                  <a:schemeClr val="bg1"/>
                </a:solidFill>
              </a:rPr>
            </a:br>
            <a:r>
              <a:rPr lang="en-HK" sz="1600" dirty="0">
                <a:solidFill>
                  <a:schemeClr val="bg1"/>
                </a:solidFill>
              </a:rPr>
              <a:t> </a:t>
            </a:r>
            <a:r>
              <a:rPr lang="en-US" altLang="zh-TW" sz="2000" dirty="0">
                <a:solidFill>
                  <a:schemeClr val="bg1"/>
                </a:solidFill>
              </a:rPr>
              <a:t>Theory</a:t>
            </a:r>
          </a:p>
          <a:p>
            <a:pPr marL="342900" indent="-342900">
              <a:buFont typeface="Wingdings" panose="05000000000000000000" pitchFamily="2" charset="2"/>
              <a:buChar char="v"/>
            </a:pPr>
            <a:endParaRPr lang="en-HK" sz="1600" dirty="0">
              <a:solidFill>
                <a:schemeClr val="bg1"/>
              </a:solidFill>
            </a:endParaRPr>
          </a:p>
          <a:p>
            <a:pPr marL="342900" indent="-342900">
              <a:lnSpc>
                <a:spcPct val="120000"/>
              </a:lnSpc>
              <a:buFont typeface="Wingdings" panose="05000000000000000000" pitchFamily="2" charset="2"/>
              <a:buChar char="v"/>
            </a:pPr>
            <a:r>
              <a:rPr lang="en-US" altLang="zh-TW" sz="1600" dirty="0">
                <a:solidFill>
                  <a:schemeClr val="bg1"/>
                </a:solidFill>
              </a:rPr>
              <a:t>Balancing</a:t>
            </a:r>
            <a:r>
              <a:rPr lang="zh-TW" altLang="en-US" sz="1600" dirty="0">
                <a:solidFill>
                  <a:schemeClr val="bg1"/>
                </a:solidFill>
              </a:rPr>
              <a:t> </a:t>
            </a:r>
            <a:r>
              <a:rPr lang="en-US" altLang="zh-TW" sz="1600" dirty="0">
                <a:solidFill>
                  <a:schemeClr val="bg1"/>
                </a:solidFill>
              </a:rPr>
              <a:t>segment</a:t>
            </a:r>
            <a:r>
              <a:rPr lang="zh-TW" altLang="en-US" sz="1600" dirty="0">
                <a:solidFill>
                  <a:schemeClr val="bg1"/>
                </a:solidFill>
              </a:rPr>
              <a:t> </a:t>
            </a:r>
            <a:r>
              <a:rPr lang="en-US" altLang="zh-TW" sz="1600" dirty="0">
                <a:solidFill>
                  <a:schemeClr val="bg1"/>
                </a:solidFill>
              </a:rPr>
              <a:t>opportunities</a:t>
            </a:r>
            <a:r>
              <a:rPr lang="zh-TW" altLang="en-US" sz="1600" dirty="0">
                <a:solidFill>
                  <a:schemeClr val="bg1"/>
                </a:solidFill>
              </a:rPr>
              <a:t> </a:t>
            </a:r>
            <a:r>
              <a:rPr lang="en-US" altLang="zh-TW" sz="1600" dirty="0">
                <a:solidFill>
                  <a:schemeClr val="bg1"/>
                </a:solidFill>
              </a:rPr>
              <a:t>against</a:t>
            </a:r>
            <a:r>
              <a:rPr lang="zh-TW" altLang="en-US" sz="1600" dirty="0">
                <a:solidFill>
                  <a:schemeClr val="bg1"/>
                </a:solidFill>
              </a:rPr>
              <a:t> </a:t>
            </a:r>
            <a:r>
              <a:rPr lang="en-US" altLang="zh-TW" sz="1600" dirty="0">
                <a:solidFill>
                  <a:schemeClr val="bg1"/>
                </a:solidFill>
              </a:rPr>
              <a:t>available</a:t>
            </a:r>
            <a:r>
              <a:rPr lang="zh-TW" altLang="en-US" sz="1600" dirty="0">
                <a:solidFill>
                  <a:schemeClr val="bg1"/>
                </a:solidFill>
              </a:rPr>
              <a:t> </a:t>
            </a:r>
            <a:r>
              <a:rPr lang="en-US" altLang="zh-TW" sz="1600" dirty="0">
                <a:solidFill>
                  <a:schemeClr val="bg1"/>
                </a:solidFill>
              </a:rPr>
              <a:t>resources</a:t>
            </a:r>
            <a:r>
              <a:rPr lang="zh-TW" altLang="en-US" sz="1600" dirty="0">
                <a:solidFill>
                  <a:schemeClr val="bg1"/>
                </a:solidFill>
              </a:rPr>
              <a:t> </a:t>
            </a:r>
            <a:r>
              <a:rPr lang="en-US" altLang="zh-TW" sz="1600" dirty="0">
                <a:solidFill>
                  <a:schemeClr val="bg1"/>
                </a:solidFill>
              </a:rPr>
              <a:t>(</a:t>
            </a:r>
            <a:r>
              <a:rPr lang="en-US" altLang="zh-TW" sz="1600" dirty="0" err="1">
                <a:solidFill>
                  <a:schemeClr val="bg1"/>
                </a:solidFill>
              </a:rPr>
              <a:t>Dibb</a:t>
            </a:r>
            <a:r>
              <a:rPr lang="zh-TW" altLang="en-US" sz="1600" dirty="0">
                <a:solidFill>
                  <a:schemeClr val="bg1"/>
                </a:solidFill>
              </a:rPr>
              <a:t> </a:t>
            </a:r>
            <a:r>
              <a:rPr lang="en-US" altLang="zh-TW" sz="1600" dirty="0">
                <a:solidFill>
                  <a:schemeClr val="bg1"/>
                </a:solidFill>
              </a:rPr>
              <a:t>&amp;</a:t>
            </a:r>
            <a:r>
              <a:rPr lang="zh-TW" altLang="en-US" sz="1600" dirty="0">
                <a:solidFill>
                  <a:schemeClr val="bg1"/>
                </a:solidFill>
              </a:rPr>
              <a:t> </a:t>
            </a:r>
            <a:r>
              <a:rPr lang="en-US" altLang="zh-TW" sz="1600" dirty="0" err="1">
                <a:solidFill>
                  <a:schemeClr val="bg1"/>
                </a:solidFill>
              </a:rPr>
              <a:t>Simkin</a:t>
            </a:r>
            <a:r>
              <a:rPr lang="en-US" altLang="zh-TW" sz="1600" dirty="0">
                <a:solidFill>
                  <a:schemeClr val="bg1"/>
                </a:solidFill>
              </a:rPr>
              <a:t>,</a:t>
            </a:r>
            <a:r>
              <a:rPr lang="zh-TW" altLang="en-US" sz="1600" dirty="0">
                <a:solidFill>
                  <a:schemeClr val="bg1"/>
                </a:solidFill>
              </a:rPr>
              <a:t> </a:t>
            </a:r>
            <a:r>
              <a:rPr lang="en-US" altLang="zh-TW" sz="1600" dirty="0">
                <a:solidFill>
                  <a:schemeClr val="bg1"/>
                </a:solidFill>
              </a:rPr>
              <a:t>2008).</a:t>
            </a:r>
            <a:r>
              <a:rPr lang="zh-TW" altLang="en-US" sz="1600" dirty="0">
                <a:solidFill>
                  <a:schemeClr val="bg1"/>
                </a:solidFill>
              </a:rPr>
              <a:t> </a:t>
            </a:r>
            <a:endParaRPr lang="en-US" altLang="zh-TW" sz="1600" dirty="0">
              <a:solidFill>
                <a:schemeClr val="bg1"/>
              </a:solidFill>
            </a:endParaRPr>
          </a:p>
          <a:p>
            <a:pPr marL="342900" indent="-342900">
              <a:lnSpc>
                <a:spcPct val="120000"/>
              </a:lnSpc>
              <a:buFont typeface="Wingdings" panose="05000000000000000000" pitchFamily="2" charset="2"/>
              <a:buChar char="v"/>
            </a:pPr>
            <a:r>
              <a:rPr lang="en-US" altLang="zh-TW" sz="1600" dirty="0">
                <a:solidFill>
                  <a:schemeClr val="bg1"/>
                </a:solidFill>
              </a:rPr>
              <a:t>Capable</a:t>
            </a:r>
            <a:r>
              <a:rPr lang="zh-TW" altLang="en-US" sz="1600" dirty="0">
                <a:solidFill>
                  <a:schemeClr val="bg1"/>
                </a:solidFill>
              </a:rPr>
              <a:t> </a:t>
            </a:r>
            <a:r>
              <a:rPr lang="en-US" altLang="zh-TW" sz="1600" dirty="0">
                <a:solidFill>
                  <a:schemeClr val="bg1"/>
                </a:solidFill>
              </a:rPr>
              <a:t>of</a:t>
            </a:r>
            <a:r>
              <a:rPr lang="zh-TW" altLang="en-US" sz="1600" dirty="0">
                <a:solidFill>
                  <a:schemeClr val="bg1"/>
                </a:solidFill>
              </a:rPr>
              <a:t> </a:t>
            </a:r>
            <a:r>
              <a:rPr lang="en-US" altLang="zh-TW" sz="1600" dirty="0">
                <a:solidFill>
                  <a:schemeClr val="bg1"/>
                </a:solidFill>
              </a:rPr>
              <a:t>assessment</a:t>
            </a:r>
            <a:r>
              <a:rPr lang="zh-TW" altLang="en-US" sz="1600" dirty="0">
                <a:solidFill>
                  <a:schemeClr val="bg1"/>
                </a:solidFill>
              </a:rPr>
              <a:t> </a:t>
            </a:r>
            <a:r>
              <a:rPr lang="en-US" altLang="zh-TW" sz="1600" dirty="0">
                <a:solidFill>
                  <a:schemeClr val="bg1"/>
                </a:solidFill>
              </a:rPr>
              <a:t>on</a:t>
            </a:r>
            <a:r>
              <a:rPr lang="zh-TW" altLang="en-US" sz="1600" dirty="0">
                <a:solidFill>
                  <a:schemeClr val="bg1"/>
                </a:solidFill>
              </a:rPr>
              <a:t> </a:t>
            </a:r>
            <a:r>
              <a:rPr lang="en-US" altLang="zh-TW" sz="1600" dirty="0">
                <a:solidFill>
                  <a:schemeClr val="bg1"/>
                </a:solidFill>
              </a:rPr>
              <a:t>measurable,</a:t>
            </a:r>
            <a:r>
              <a:rPr lang="zh-TW" altLang="en-US" sz="1600" dirty="0">
                <a:solidFill>
                  <a:schemeClr val="bg1"/>
                </a:solidFill>
              </a:rPr>
              <a:t> </a:t>
            </a:r>
            <a:r>
              <a:rPr lang="en-US" altLang="zh-TW" sz="1600" dirty="0">
                <a:solidFill>
                  <a:schemeClr val="bg1"/>
                </a:solidFill>
              </a:rPr>
              <a:t>substantial,</a:t>
            </a:r>
            <a:r>
              <a:rPr lang="zh-TW" altLang="en-US" sz="1600" dirty="0">
                <a:solidFill>
                  <a:schemeClr val="bg1"/>
                </a:solidFill>
              </a:rPr>
              <a:t> </a:t>
            </a:r>
            <a:r>
              <a:rPr lang="en-US" altLang="zh-TW" sz="1600" dirty="0">
                <a:solidFill>
                  <a:schemeClr val="bg1"/>
                </a:solidFill>
              </a:rPr>
              <a:t>accessible,</a:t>
            </a:r>
            <a:r>
              <a:rPr lang="zh-TW" altLang="en-US" sz="1600" dirty="0">
                <a:solidFill>
                  <a:schemeClr val="bg1"/>
                </a:solidFill>
              </a:rPr>
              <a:t> </a:t>
            </a:r>
            <a:r>
              <a:rPr lang="en-US" altLang="zh-TW" sz="1600" dirty="0">
                <a:solidFill>
                  <a:schemeClr val="bg1"/>
                </a:solidFill>
              </a:rPr>
              <a:t>differentiable,</a:t>
            </a:r>
            <a:r>
              <a:rPr lang="zh-TW" altLang="en-US" sz="1600" dirty="0">
                <a:solidFill>
                  <a:schemeClr val="bg1"/>
                </a:solidFill>
              </a:rPr>
              <a:t> </a:t>
            </a:r>
            <a:r>
              <a:rPr lang="en-US" altLang="zh-TW" sz="1600" dirty="0">
                <a:solidFill>
                  <a:schemeClr val="bg1"/>
                </a:solidFill>
              </a:rPr>
              <a:t>actionable</a:t>
            </a:r>
            <a:r>
              <a:rPr lang="zh-TW" altLang="en-US" sz="1600" dirty="0">
                <a:solidFill>
                  <a:schemeClr val="bg1"/>
                </a:solidFill>
              </a:rPr>
              <a:t> </a:t>
            </a:r>
            <a:r>
              <a:rPr lang="en-US" altLang="zh-TW" sz="1600" dirty="0">
                <a:solidFill>
                  <a:schemeClr val="bg1"/>
                </a:solidFill>
              </a:rPr>
              <a:t>(Kotler</a:t>
            </a:r>
            <a:r>
              <a:rPr lang="zh-TW" altLang="en-US" sz="1600" dirty="0">
                <a:solidFill>
                  <a:schemeClr val="bg1"/>
                </a:solidFill>
              </a:rPr>
              <a:t> </a:t>
            </a:r>
            <a:r>
              <a:rPr lang="en-US" altLang="zh-TW" sz="1600" dirty="0">
                <a:solidFill>
                  <a:schemeClr val="bg1"/>
                </a:solidFill>
              </a:rPr>
              <a:t>&amp;</a:t>
            </a:r>
            <a:r>
              <a:rPr lang="zh-TW" altLang="en-US" sz="1600" dirty="0">
                <a:solidFill>
                  <a:schemeClr val="bg1"/>
                </a:solidFill>
              </a:rPr>
              <a:t> </a:t>
            </a:r>
            <a:r>
              <a:rPr lang="en-US" altLang="zh-TW" sz="1600" dirty="0">
                <a:solidFill>
                  <a:schemeClr val="bg1"/>
                </a:solidFill>
              </a:rPr>
              <a:t>Keller,</a:t>
            </a:r>
            <a:r>
              <a:rPr lang="zh-TW" altLang="en-US" sz="1600" dirty="0">
                <a:solidFill>
                  <a:schemeClr val="bg1"/>
                </a:solidFill>
              </a:rPr>
              <a:t> </a:t>
            </a:r>
            <a:r>
              <a:rPr lang="en-US" altLang="zh-TW" sz="1600" dirty="0">
                <a:solidFill>
                  <a:schemeClr val="bg1"/>
                </a:solidFill>
              </a:rPr>
              <a:t>2016).</a:t>
            </a:r>
            <a:r>
              <a:rPr lang="zh-TW" altLang="en-US" sz="1600" dirty="0">
                <a:solidFill>
                  <a:schemeClr val="bg1"/>
                </a:solidFill>
              </a:rPr>
              <a:t>  </a:t>
            </a:r>
            <a:endParaRPr lang="en-US" altLang="zh-TW" sz="1600" dirty="0">
              <a:solidFill>
                <a:schemeClr val="bg1"/>
              </a:solidFill>
            </a:endParaRPr>
          </a:p>
          <a:p>
            <a:pPr marL="342900" indent="-342900">
              <a:buFont typeface="Wingdings" panose="05000000000000000000" pitchFamily="2" charset="2"/>
              <a:buChar char="v"/>
            </a:pPr>
            <a:endParaRPr lang="en-US" altLang="zh-TW" sz="1600" dirty="0">
              <a:solidFill>
                <a:schemeClr val="bg1"/>
              </a:solidFill>
            </a:endParaRPr>
          </a:p>
          <a:p>
            <a:r>
              <a:rPr lang="en-US" altLang="zh-TW" sz="1600" dirty="0">
                <a:solidFill>
                  <a:schemeClr val="accent1">
                    <a:lumMod val="60000"/>
                    <a:lumOff val="40000"/>
                  </a:schemeClr>
                </a:solidFill>
              </a:rPr>
              <a:t/>
            </a:r>
            <a:br>
              <a:rPr lang="en-US" altLang="zh-TW" sz="1600" dirty="0">
                <a:solidFill>
                  <a:schemeClr val="accent1">
                    <a:lumMod val="60000"/>
                    <a:lumOff val="40000"/>
                  </a:schemeClr>
                </a:solidFill>
              </a:rPr>
            </a:br>
            <a:r>
              <a:rPr lang="en-US" altLang="zh-TW" sz="1600" dirty="0">
                <a:solidFill>
                  <a:schemeClr val="accent1">
                    <a:lumMod val="60000"/>
                    <a:lumOff val="40000"/>
                  </a:schemeClr>
                </a:solidFill>
              </a:rPr>
              <a:t/>
            </a:r>
            <a:br>
              <a:rPr lang="en-US" altLang="zh-TW" sz="1600" dirty="0">
                <a:solidFill>
                  <a:schemeClr val="accent1">
                    <a:lumMod val="60000"/>
                    <a:lumOff val="40000"/>
                  </a:schemeClr>
                </a:solidFill>
              </a:rPr>
            </a:br>
            <a:endParaRPr lang="en-US" sz="1600" dirty="0">
              <a:solidFill>
                <a:schemeClr val="bg1"/>
              </a:solidFill>
            </a:endParaRPr>
          </a:p>
          <a:p>
            <a:pPr marL="342900" indent="-342900">
              <a:buFont typeface="Wingdings" panose="05000000000000000000" pitchFamily="2" charset="2"/>
              <a:buChar char="v"/>
            </a:pPr>
            <a:endParaRPr lang="en-US" sz="1600" b="1" dirty="0">
              <a:solidFill>
                <a:schemeClr val="bg1"/>
              </a:solidFill>
            </a:endParaRPr>
          </a:p>
          <a:p>
            <a:pPr marL="342900" indent="-342900">
              <a:buFont typeface="Wingdings" panose="05000000000000000000" pitchFamily="2" charset="2"/>
              <a:buChar char="v"/>
            </a:pPr>
            <a:endParaRPr lang="en-US" sz="1600" b="1" dirty="0">
              <a:solidFill>
                <a:schemeClr val="bg1"/>
              </a:solidFill>
            </a:endParaRPr>
          </a:p>
          <a:p>
            <a:pPr marL="342900" indent="-342900">
              <a:buFont typeface="Wingdings" panose="05000000000000000000" pitchFamily="2" charset="2"/>
              <a:buChar char="v"/>
            </a:pPr>
            <a:endParaRPr lang="en-US" sz="1600" b="1" dirty="0">
              <a:solidFill>
                <a:schemeClr val="bg1"/>
              </a:solidFill>
            </a:endParaRPr>
          </a:p>
          <a:p>
            <a:pPr marL="342900" indent="-342900">
              <a:buFont typeface="Wingdings" panose="05000000000000000000" pitchFamily="2" charset="2"/>
              <a:buChar char="v"/>
            </a:pPr>
            <a:endParaRPr lang="en-US" sz="1600" b="1" dirty="0">
              <a:solidFill>
                <a:schemeClr val="bg1"/>
              </a:solidFill>
            </a:endParaRPr>
          </a:p>
          <a:p>
            <a:pPr marL="342900" indent="-342900">
              <a:buFont typeface="Wingdings" panose="05000000000000000000" pitchFamily="2" charset="2"/>
              <a:buChar char="v"/>
            </a:pPr>
            <a:endParaRPr lang="en-HK" sz="1600" b="1" dirty="0">
              <a:solidFill>
                <a:schemeClr val="bg1"/>
              </a:solidFill>
            </a:endParaRPr>
          </a:p>
          <a:p>
            <a:pPr marL="342900" indent="-342900">
              <a:buFont typeface="Wingdings" panose="05000000000000000000" pitchFamily="2" charset="2"/>
              <a:buChar char="v"/>
            </a:pPr>
            <a:endParaRPr lang="en-HK" sz="1600" dirty="0">
              <a:solidFill>
                <a:schemeClr val="accent1">
                  <a:lumMod val="40000"/>
                  <a:lumOff val="60000"/>
                </a:schemeClr>
              </a:solidFill>
            </a:endParaRPr>
          </a:p>
        </p:txBody>
      </p:sp>
      <p:sp>
        <p:nvSpPr>
          <p:cNvPr id="7" name="Title 1">
            <a:extLst>
              <a:ext uri="{FF2B5EF4-FFF2-40B4-BE49-F238E27FC236}">
                <a16:creationId xmlns="" xmlns:a16="http://schemas.microsoft.com/office/drawing/2014/main" id="{7C3B1A0A-1D50-47B4-B355-939E26C48214}"/>
              </a:ext>
            </a:extLst>
          </p:cNvPr>
          <p:cNvSpPr txBox="1">
            <a:spLocks/>
          </p:cNvSpPr>
          <p:nvPr/>
        </p:nvSpPr>
        <p:spPr bwMode="gray">
          <a:xfrm>
            <a:off x="771992" y="3534806"/>
            <a:ext cx="4782988" cy="3346938"/>
          </a:xfrm>
          <a:prstGeom prst="rect">
            <a:avLst/>
          </a:prstGeom>
        </p:spPr>
        <p:txBody>
          <a:bodyPr vert="horz" lIns="91440" tIns="45720" rIns="91440" bIns="45720" rtlCol="0" anchor="b">
            <a:no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zh-TW" sz="2000" dirty="0">
                <a:solidFill>
                  <a:schemeClr val="bg1"/>
                </a:solidFill>
              </a:rPr>
              <a:t>Selected</a:t>
            </a:r>
            <a:r>
              <a:rPr lang="zh-TW" altLang="en-US" sz="2000" dirty="0">
                <a:solidFill>
                  <a:schemeClr val="bg1"/>
                </a:solidFill>
              </a:rPr>
              <a:t> </a:t>
            </a:r>
            <a:r>
              <a:rPr lang="en-US" altLang="zh-TW" sz="2000" dirty="0">
                <a:solidFill>
                  <a:schemeClr val="bg1"/>
                </a:solidFill>
              </a:rPr>
              <a:t>targeting</a:t>
            </a:r>
            <a:r>
              <a:rPr lang="zh-TW" altLang="en-US" sz="2000" dirty="0">
                <a:solidFill>
                  <a:schemeClr val="bg1"/>
                </a:solidFill>
              </a:rPr>
              <a:t> </a:t>
            </a:r>
            <a:r>
              <a:rPr lang="en-HK" sz="1600" dirty="0">
                <a:solidFill>
                  <a:schemeClr val="bg1"/>
                </a:solidFill>
              </a:rPr>
              <a:t/>
            </a:r>
            <a:br>
              <a:rPr lang="en-HK" sz="1600" dirty="0">
                <a:solidFill>
                  <a:schemeClr val="bg1"/>
                </a:solidFill>
              </a:rPr>
            </a:br>
            <a:endParaRPr lang="en-HK" sz="1600" dirty="0">
              <a:solidFill>
                <a:schemeClr val="bg1"/>
              </a:solidFill>
            </a:endParaRPr>
          </a:p>
          <a:p>
            <a:pPr marL="342900" indent="-342900">
              <a:buFont typeface="Wingdings" panose="05000000000000000000" pitchFamily="2" charset="2"/>
              <a:buChar char="v"/>
            </a:pPr>
            <a:r>
              <a:rPr lang="en-US" altLang="zh-TW" sz="1600" dirty="0">
                <a:solidFill>
                  <a:schemeClr val="bg1"/>
                </a:solidFill>
              </a:rPr>
              <a:t>Middle</a:t>
            </a:r>
            <a:r>
              <a:rPr lang="zh-TW" altLang="en-US" sz="1600" dirty="0">
                <a:solidFill>
                  <a:schemeClr val="bg1"/>
                </a:solidFill>
              </a:rPr>
              <a:t> </a:t>
            </a:r>
            <a:r>
              <a:rPr lang="en-US" altLang="zh-TW" sz="1600" dirty="0">
                <a:solidFill>
                  <a:schemeClr val="bg1"/>
                </a:solidFill>
              </a:rPr>
              <a:t>to</a:t>
            </a:r>
            <a:r>
              <a:rPr lang="zh-TW" altLang="en-US" sz="1600" dirty="0">
                <a:solidFill>
                  <a:schemeClr val="bg1"/>
                </a:solidFill>
              </a:rPr>
              <a:t> </a:t>
            </a:r>
            <a:r>
              <a:rPr lang="en-US" altLang="zh-TW" sz="1600" dirty="0">
                <a:solidFill>
                  <a:schemeClr val="bg1"/>
                </a:solidFill>
              </a:rPr>
              <a:t>high</a:t>
            </a:r>
            <a:r>
              <a:rPr lang="zh-TW" altLang="en-US" sz="1600" dirty="0">
                <a:solidFill>
                  <a:schemeClr val="bg1"/>
                </a:solidFill>
              </a:rPr>
              <a:t> </a:t>
            </a:r>
            <a:r>
              <a:rPr lang="en-US" altLang="zh-TW" sz="1600" dirty="0">
                <a:solidFill>
                  <a:schemeClr val="bg1"/>
                </a:solidFill>
              </a:rPr>
              <a:t>income</a:t>
            </a:r>
            <a:r>
              <a:rPr lang="zh-TW" altLang="en-US" sz="1600" dirty="0">
                <a:solidFill>
                  <a:schemeClr val="bg1"/>
                </a:solidFill>
              </a:rPr>
              <a:t> </a:t>
            </a:r>
            <a:r>
              <a:rPr lang="en-US" altLang="zh-TW" sz="1600" dirty="0">
                <a:solidFill>
                  <a:schemeClr val="bg1"/>
                </a:solidFill>
              </a:rPr>
              <a:t>female</a:t>
            </a:r>
            <a:r>
              <a:rPr lang="zh-TW" altLang="en-US" sz="1600" dirty="0">
                <a:solidFill>
                  <a:schemeClr val="bg1"/>
                </a:solidFill>
              </a:rPr>
              <a:t> </a:t>
            </a:r>
            <a:r>
              <a:rPr lang="en-US" altLang="zh-TW" sz="1600" dirty="0">
                <a:solidFill>
                  <a:schemeClr val="bg1"/>
                </a:solidFill>
              </a:rPr>
              <a:t>executives</a:t>
            </a:r>
            <a:r>
              <a:rPr lang="zh-TW" altLang="en-US" sz="1600" dirty="0">
                <a:solidFill>
                  <a:schemeClr val="bg1"/>
                </a:solidFill>
              </a:rPr>
              <a:t> </a:t>
            </a:r>
            <a:r>
              <a:rPr lang="en-US" altLang="zh-TW" sz="1600" dirty="0">
                <a:solidFill>
                  <a:schemeClr val="bg1"/>
                </a:solidFill>
              </a:rPr>
              <a:t>professionals</a:t>
            </a:r>
            <a:r>
              <a:rPr lang="zh-TW" altLang="en-US" sz="1600" dirty="0">
                <a:solidFill>
                  <a:schemeClr val="bg1"/>
                </a:solidFill>
              </a:rPr>
              <a:t> </a:t>
            </a:r>
            <a:r>
              <a:rPr lang="en-US" altLang="zh-TW" sz="1600" dirty="0">
                <a:solidFill>
                  <a:schemeClr val="bg1"/>
                </a:solidFill>
              </a:rPr>
              <a:t>(Niche</a:t>
            </a:r>
            <a:r>
              <a:rPr lang="zh-TW" altLang="en-US" sz="1600" dirty="0">
                <a:solidFill>
                  <a:schemeClr val="bg1"/>
                </a:solidFill>
              </a:rPr>
              <a:t> </a:t>
            </a:r>
            <a:r>
              <a:rPr lang="en-US" altLang="zh-TW" sz="1600" dirty="0">
                <a:solidFill>
                  <a:schemeClr val="bg1"/>
                </a:solidFill>
              </a:rPr>
              <a:t>market</a:t>
            </a:r>
            <a:r>
              <a:rPr lang="zh-TW" altLang="en-US" sz="1600" dirty="0">
                <a:solidFill>
                  <a:schemeClr val="bg1"/>
                </a:solidFill>
              </a:rPr>
              <a:t> </a:t>
            </a:r>
            <a:r>
              <a:rPr lang="en-US" altLang="zh-TW" sz="1600" dirty="0">
                <a:solidFill>
                  <a:schemeClr val="bg1"/>
                </a:solidFill>
              </a:rPr>
              <a:t>size)</a:t>
            </a:r>
            <a:r>
              <a:rPr lang="zh-TW" altLang="en-US" sz="1600" dirty="0">
                <a:solidFill>
                  <a:schemeClr val="bg1"/>
                </a:solidFill>
              </a:rPr>
              <a:t> </a:t>
            </a:r>
            <a:endParaRPr lang="en-US" altLang="zh-TW" sz="1600" dirty="0">
              <a:solidFill>
                <a:schemeClr val="bg1"/>
              </a:solidFill>
            </a:endParaRPr>
          </a:p>
          <a:p>
            <a:pPr marL="342900" indent="-342900">
              <a:buFont typeface="Wingdings" panose="05000000000000000000" pitchFamily="2" charset="2"/>
              <a:buChar char="v"/>
            </a:pPr>
            <a:r>
              <a:rPr lang="zh-TW" altLang="en-US" sz="1600" dirty="0">
                <a:solidFill>
                  <a:schemeClr val="bg1"/>
                </a:solidFill>
              </a:rPr>
              <a:t> </a:t>
            </a:r>
            <a:r>
              <a:rPr lang="en-US" altLang="zh-TW" sz="1600" dirty="0">
                <a:solidFill>
                  <a:schemeClr val="bg1"/>
                </a:solidFill>
              </a:rPr>
              <a:t>Selective</a:t>
            </a:r>
            <a:r>
              <a:rPr lang="zh-TW" altLang="en-US" sz="1600" dirty="0">
                <a:solidFill>
                  <a:schemeClr val="bg1"/>
                </a:solidFill>
              </a:rPr>
              <a:t> </a:t>
            </a:r>
            <a:r>
              <a:rPr lang="en-US" altLang="zh-TW" sz="1600" dirty="0">
                <a:solidFill>
                  <a:schemeClr val="bg1"/>
                </a:solidFill>
              </a:rPr>
              <a:t>specialization</a:t>
            </a:r>
            <a:r>
              <a:rPr lang="zh-TW" altLang="en-US" sz="1600" dirty="0">
                <a:solidFill>
                  <a:schemeClr val="bg1"/>
                </a:solidFill>
              </a:rPr>
              <a:t> </a:t>
            </a:r>
            <a:r>
              <a:rPr lang="en-US" altLang="zh-TW" sz="1600" dirty="0">
                <a:solidFill>
                  <a:schemeClr val="bg1"/>
                </a:solidFill>
              </a:rPr>
              <a:t>for</a:t>
            </a:r>
            <a:r>
              <a:rPr lang="zh-TW" altLang="en-US" sz="1600" dirty="0">
                <a:solidFill>
                  <a:schemeClr val="bg1"/>
                </a:solidFill>
              </a:rPr>
              <a:t> </a:t>
            </a:r>
            <a:r>
              <a:rPr lang="en-US" altLang="zh-TW" sz="1600" dirty="0">
                <a:solidFill>
                  <a:schemeClr val="bg1"/>
                </a:solidFill>
              </a:rPr>
              <a:t>Nespresso</a:t>
            </a:r>
          </a:p>
          <a:p>
            <a:pPr marL="342900" indent="-342900">
              <a:buFont typeface="Wingdings" panose="05000000000000000000" pitchFamily="2" charset="2"/>
              <a:buChar char="v"/>
            </a:pPr>
            <a:r>
              <a:rPr lang="en-US" altLang="zh-TW" sz="1600" dirty="0">
                <a:solidFill>
                  <a:schemeClr val="bg1"/>
                </a:solidFill>
              </a:rPr>
              <a:t>Attract</a:t>
            </a:r>
            <a:r>
              <a:rPr lang="zh-TW" altLang="en-US" sz="1600" dirty="0">
                <a:solidFill>
                  <a:schemeClr val="bg1"/>
                </a:solidFill>
              </a:rPr>
              <a:t> </a:t>
            </a:r>
            <a:r>
              <a:rPr lang="en-US" altLang="zh-TW" sz="1600" dirty="0">
                <a:solidFill>
                  <a:schemeClr val="bg1"/>
                </a:solidFill>
              </a:rPr>
              <a:t>target</a:t>
            </a:r>
            <a:r>
              <a:rPr lang="zh-TW" altLang="en-US" sz="1600" dirty="0">
                <a:solidFill>
                  <a:schemeClr val="bg1"/>
                </a:solidFill>
              </a:rPr>
              <a:t> </a:t>
            </a:r>
            <a:r>
              <a:rPr lang="en-US" altLang="zh-TW" sz="1600" dirty="0">
                <a:solidFill>
                  <a:schemeClr val="bg1"/>
                </a:solidFill>
              </a:rPr>
              <a:t>customer</a:t>
            </a:r>
            <a:r>
              <a:rPr lang="zh-TW" altLang="en-US" sz="1600" dirty="0">
                <a:solidFill>
                  <a:schemeClr val="bg1"/>
                </a:solidFill>
              </a:rPr>
              <a:t> </a:t>
            </a:r>
            <a:r>
              <a:rPr lang="en-US" altLang="zh-TW" sz="1600" dirty="0">
                <a:solidFill>
                  <a:schemeClr val="bg1"/>
                </a:solidFill>
              </a:rPr>
              <a:t>by</a:t>
            </a:r>
            <a:r>
              <a:rPr lang="zh-TW" altLang="en-US" sz="1600" dirty="0">
                <a:solidFill>
                  <a:schemeClr val="bg1"/>
                </a:solidFill>
              </a:rPr>
              <a:t> </a:t>
            </a:r>
            <a:r>
              <a:rPr lang="en-US" altLang="zh-TW" sz="1600" dirty="0">
                <a:solidFill>
                  <a:schemeClr val="bg1"/>
                </a:solidFill>
              </a:rPr>
              <a:t>achieve</a:t>
            </a:r>
            <a:r>
              <a:rPr lang="zh-TW" altLang="en-US" sz="1600" dirty="0">
                <a:solidFill>
                  <a:schemeClr val="bg1"/>
                </a:solidFill>
              </a:rPr>
              <a:t> </a:t>
            </a:r>
            <a:r>
              <a:rPr lang="en-US" altLang="zh-TW" sz="1600" dirty="0">
                <a:solidFill>
                  <a:schemeClr val="bg1"/>
                </a:solidFill>
              </a:rPr>
              <a:t>their</a:t>
            </a:r>
            <a:r>
              <a:rPr lang="zh-TW" altLang="en-US" sz="1600" dirty="0">
                <a:solidFill>
                  <a:schemeClr val="bg1"/>
                </a:solidFill>
              </a:rPr>
              <a:t> </a:t>
            </a:r>
            <a:r>
              <a:rPr lang="en-US" altLang="zh-TW" sz="1600" dirty="0">
                <a:solidFill>
                  <a:schemeClr val="bg1"/>
                </a:solidFill>
              </a:rPr>
              <a:t>needs</a:t>
            </a:r>
            <a:r>
              <a:rPr lang="zh-TW" altLang="en-US" sz="1600" dirty="0">
                <a:solidFill>
                  <a:schemeClr val="bg1"/>
                </a:solidFill>
              </a:rPr>
              <a:t> </a:t>
            </a:r>
            <a:r>
              <a:rPr lang="en-US" altLang="zh-TW" sz="1600" dirty="0">
                <a:solidFill>
                  <a:schemeClr val="bg1"/>
                </a:solidFill>
              </a:rPr>
              <a:t>and</a:t>
            </a:r>
            <a:r>
              <a:rPr lang="zh-TW" altLang="en-US" sz="1600" dirty="0">
                <a:solidFill>
                  <a:schemeClr val="bg1"/>
                </a:solidFill>
              </a:rPr>
              <a:t> </a:t>
            </a:r>
            <a:r>
              <a:rPr lang="en-US" altLang="zh-TW" sz="1600" dirty="0">
                <a:solidFill>
                  <a:schemeClr val="bg1"/>
                </a:solidFill>
              </a:rPr>
              <a:t>benefits</a:t>
            </a:r>
            <a:r>
              <a:rPr lang="zh-TW" altLang="en-US" sz="1600" dirty="0">
                <a:solidFill>
                  <a:schemeClr val="bg1"/>
                </a:solidFill>
              </a:rPr>
              <a:t> </a:t>
            </a:r>
            <a:r>
              <a:rPr lang="en-US" altLang="zh-TW" sz="1600" dirty="0">
                <a:solidFill>
                  <a:schemeClr val="bg1"/>
                </a:solidFill>
              </a:rPr>
              <a:t>(work-life</a:t>
            </a:r>
            <a:r>
              <a:rPr lang="zh-TW" altLang="en-US" sz="1600" dirty="0">
                <a:solidFill>
                  <a:schemeClr val="bg1"/>
                </a:solidFill>
              </a:rPr>
              <a:t> </a:t>
            </a:r>
            <a:r>
              <a:rPr lang="en-US" altLang="zh-TW" sz="1600" dirty="0">
                <a:solidFill>
                  <a:schemeClr val="bg1"/>
                </a:solidFill>
              </a:rPr>
              <a:t>balanced)</a:t>
            </a:r>
            <a:endParaRPr lang="en-US" sz="1600" dirty="0">
              <a:solidFill>
                <a:schemeClr val="bg1"/>
              </a:solidFill>
            </a:endParaRPr>
          </a:p>
          <a:p>
            <a:pPr marL="342900" indent="-342900">
              <a:buFont typeface="Wingdings" panose="05000000000000000000" pitchFamily="2" charset="2"/>
              <a:buChar char="v"/>
            </a:pPr>
            <a:endParaRPr lang="en-US" sz="1600" b="1" dirty="0">
              <a:solidFill>
                <a:schemeClr val="bg1"/>
              </a:solidFill>
            </a:endParaRPr>
          </a:p>
          <a:p>
            <a:pPr marL="342900" indent="-342900">
              <a:buFont typeface="Wingdings" panose="05000000000000000000" pitchFamily="2" charset="2"/>
              <a:buChar char="v"/>
            </a:pPr>
            <a:endParaRPr lang="en-US" sz="1600" b="1" dirty="0">
              <a:solidFill>
                <a:schemeClr val="bg1"/>
              </a:solidFill>
            </a:endParaRPr>
          </a:p>
          <a:p>
            <a:pPr marL="342900" indent="-342900">
              <a:buFont typeface="Wingdings" panose="05000000000000000000" pitchFamily="2" charset="2"/>
              <a:buChar char="v"/>
            </a:pPr>
            <a:endParaRPr lang="en-US" sz="1600" b="1" dirty="0">
              <a:solidFill>
                <a:schemeClr val="bg1"/>
              </a:solidFill>
            </a:endParaRPr>
          </a:p>
          <a:p>
            <a:pPr marL="342900" indent="-342900">
              <a:buFont typeface="Wingdings" panose="05000000000000000000" pitchFamily="2" charset="2"/>
              <a:buChar char="v"/>
            </a:pPr>
            <a:endParaRPr lang="en-HK" sz="1600" b="1" dirty="0">
              <a:solidFill>
                <a:schemeClr val="bg1"/>
              </a:solidFill>
            </a:endParaRPr>
          </a:p>
          <a:p>
            <a:pPr marL="342900" indent="-342900">
              <a:buFont typeface="Wingdings" panose="05000000000000000000" pitchFamily="2" charset="2"/>
              <a:buChar char="v"/>
            </a:pPr>
            <a:endParaRPr lang="en-HK" sz="1600" dirty="0">
              <a:solidFill>
                <a:schemeClr val="bg1"/>
              </a:solidFill>
            </a:endParaRPr>
          </a:p>
        </p:txBody>
      </p:sp>
    </p:spTree>
    <p:extLst>
      <p:ext uri="{BB962C8B-B14F-4D97-AF65-F5344CB8AC3E}">
        <p14:creationId xmlns="" xmlns:p14="http://schemas.microsoft.com/office/powerpoint/2010/main" val="1916795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字方塊 7">
            <a:extLst>
              <a:ext uri="{FF2B5EF4-FFF2-40B4-BE49-F238E27FC236}">
                <a16:creationId xmlns="" xmlns:a16="http://schemas.microsoft.com/office/drawing/2014/main" id="{53FC6A2D-0C35-429C-9FA0-3D8FBCE4118D}"/>
              </a:ext>
            </a:extLst>
          </p:cNvPr>
          <p:cNvSpPr txBox="1"/>
          <p:nvPr/>
        </p:nvSpPr>
        <p:spPr>
          <a:xfrm>
            <a:off x="752114" y="460184"/>
            <a:ext cx="10088381" cy="646331"/>
          </a:xfrm>
          <a:prstGeom prst="rect">
            <a:avLst/>
          </a:prstGeom>
          <a:noFill/>
        </p:spPr>
        <p:txBody>
          <a:bodyPr wrap="square" rtlCol="0">
            <a:spAutoFit/>
          </a:bodyPr>
          <a:lstStyle/>
          <a:p>
            <a:r>
              <a:rPr lang="en-US" altLang="zh-TW" sz="3600" b="1" u="sng">
                <a:solidFill>
                  <a:schemeClr val="bg1"/>
                </a:solidFill>
              </a:rPr>
              <a:t>2</a:t>
            </a:r>
            <a:r>
              <a:rPr lang="en-US" altLang="zh-TW" sz="3600" b="1" u="sng" baseline="30000">
                <a:solidFill>
                  <a:schemeClr val="bg1"/>
                </a:solidFill>
              </a:rPr>
              <a:t>nd</a:t>
            </a:r>
            <a:r>
              <a:rPr lang="en-US" altLang="zh-TW" sz="3600" b="1" u="sng">
                <a:solidFill>
                  <a:schemeClr val="bg1"/>
                </a:solidFill>
              </a:rPr>
              <a:t> step </a:t>
            </a:r>
            <a:r>
              <a:rPr lang="mr-IN" altLang="zh-TW" sz="3600" b="1" u="sng">
                <a:solidFill>
                  <a:schemeClr val="bg1"/>
                </a:solidFill>
              </a:rPr>
              <a:t>–</a:t>
            </a:r>
            <a:r>
              <a:rPr lang="en-US" altLang="zh-TW" sz="3600" b="1" u="sng">
                <a:solidFill>
                  <a:schemeClr val="bg1"/>
                </a:solidFill>
              </a:rPr>
              <a:t> Targe</a:t>
            </a:r>
            <a:r>
              <a:rPr lang="en-US" altLang="zh-HK" sz="3600" b="1" u="sng">
                <a:solidFill>
                  <a:schemeClr val="bg1"/>
                </a:solidFill>
              </a:rPr>
              <a:t>ting</a:t>
            </a:r>
            <a:endParaRPr lang="zh-HK" altLang="en-US" sz="3600" b="1" u="sng">
              <a:solidFill>
                <a:schemeClr val="bg1"/>
              </a:solidFill>
            </a:endParaRPr>
          </a:p>
        </p:txBody>
      </p:sp>
      <p:graphicFrame>
        <p:nvGraphicFramePr>
          <p:cNvPr id="6" name="Chart 5"/>
          <p:cNvGraphicFramePr/>
          <p:nvPr/>
        </p:nvGraphicFramePr>
        <p:xfrm>
          <a:off x="6247498" y="2282319"/>
          <a:ext cx="5239928" cy="3814437"/>
        </p:xfrm>
        <a:graphic>
          <a:graphicData uri="http://schemas.openxmlformats.org/drawingml/2006/chart">
            <c:chart xmlns:c="http://schemas.openxmlformats.org/drawingml/2006/chart" xmlns:r="http://schemas.openxmlformats.org/officeDocument/2006/relationships" r:id="rId3"/>
          </a:graphicData>
        </a:graphic>
      </p:graphicFrame>
      <p:sp>
        <p:nvSpPr>
          <p:cNvPr id="10" name="Title 1">
            <a:extLst>
              <a:ext uri="{FF2B5EF4-FFF2-40B4-BE49-F238E27FC236}">
                <a16:creationId xmlns="" xmlns:a16="http://schemas.microsoft.com/office/drawing/2014/main" id="{7C3B1A0A-1D50-47B4-B355-939E26C48214}"/>
              </a:ext>
            </a:extLst>
          </p:cNvPr>
          <p:cNvSpPr txBox="1">
            <a:spLocks/>
          </p:cNvSpPr>
          <p:nvPr/>
        </p:nvSpPr>
        <p:spPr bwMode="gray">
          <a:xfrm>
            <a:off x="752114" y="1828799"/>
            <a:ext cx="4983183" cy="5408957"/>
          </a:xfrm>
          <a:prstGeom prst="rect">
            <a:avLst/>
          </a:prstGeom>
        </p:spPr>
        <p:txBody>
          <a:bodyPr vert="horz" lIns="91440" tIns="45720" rIns="91440" bIns="45720" rtlCol="0" anchor="ctr">
            <a:no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HK" sz="2200" dirty="0">
                <a:solidFill>
                  <a:schemeClr val="bg1"/>
                </a:solidFill>
              </a:rPr>
              <a:t/>
            </a:r>
            <a:br>
              <a:rPr lang="en-HK" sz="2200" dirty="0">
                <a:solidFill>
                  <a:schemeClr val="bg1"/>
                </a:solidFill>
              </a:rPr>
            </a:br>
            <a:endParaRPr lang="en-HK" sz="2200" dirty="0">
              <a:solidFill>
                <a:schemeClr val="bg1"/>
              </a:solidFill>
            </a:endParaRPr>
          </a:p>
          <a:p>
            <a:pPr>
              <a:lnSpc>
                <a:spcPct val="120000"/>
              </a:lnSpc>
            </a:pPr>
            <a:r>
              <a:rPr lang="en-US" altLang="zh-TW" sz="2400" b="1" dirty="0">
                <a:solidFill>
                  <a:schemeClr val="bg1"/>
                </a:solidFill>
              </a:rPr>
              <a:t>Target</a:t>
            </a:r>
            <a:r>
              <a:rPr lang="zh-TW" altLang="en-US" sz="2400" b="1" dirty="0">
                <a:solidFill>
                  <a:schemeClr val="bg1"/>
                </a:solidFill>
              </a:rPr>
              <a:t> </a:t>
            </a:r>
            <a:r>
              <a:rPr lang="en-US" altLang="zh-TW" sz="2400" b="1" dirty="0">
                <a:solidFill>
                  <a:schemeClr val="bg1"/>
                </a:solidFill>
              </a:rPr>
              <a:t>Assessment</a:t>
            </a:r>
            <a:r>
              <a:rPr lang="zh-TW" altLang="en-US" sz="2400" b="1" dirty="0">
                <a:solidFill>
                  <a:schemeClr val="bg1"/>
                </a:solidFill>
              </a:rPr>
              <a:t> </a:t>
            </a:r>
            <a:r>
              <a:rPr lang="en-US" altLang="zh-TW" sz="2400" b="1" dirty="0">
                <a:solidFill>
                  <a:schemeClr val="bg1"/>
                </a:solidFill>
              </a:rPr>
              <a:t>by</a:t>
            </a:r>
            <a:r>
              <a:rPr lang="zh-TW" altLang="en-US" sz="2400" b="1" dirty="0">
                <a:solidFill>
                  <a:schemeClr val="bg1"/>
                </a:solidFill>
              </a:rPr>
              <a:t> </a:t>
            </a:r>
            <a:r>
              <a:rPr lang="en-US" altLang="zh-TW" sz="2400" b="1" dirty="0">
                <a:solidFill>
                  <a:schemeClr val="bg1"/>
                </a:solidFill>
              </a:rPr>
              <a:t>5</a:t>
            </a:r>
            <a:r>
              <a:rPr lang="zh-TW" altLang="en-US" sz="2400" b="1" dirty="0">
                <a:solidFill>
                  <a:schemeClr val="bg1"/>
                </a:solidFill>
              </a:rPr>
              <a:t> </a:t>
            </a:r>
            <a:r>
              <a:rPr lang="en-US" altLang="zh-TW" sz="2400" b="1" dirty="0">
                <a:solidFill>
                  <a:schemeClr val="bg1"/>
                </a:solidFill>
              </a:rPr>
              <a:t>criteria</a:t>
            </a:r>
            <a:r>
              <a:rPr lang="zh-TW" altLang="en-US" sz="2400" b="1" dirty="0">
                <a:solidFill>
                  <a:schemeClr val="bg1"/>
                </a:solidFill>
              </a:rPr>
              <a:t> </a:t>
            </a:r>
            <a:r>
              <a:rPr lang="en-US" altLang="zh-TW" sz="2400" b="1" dirty="0">
                <a:solidFill>
                  <a:schemeClr val="bg1"/>
                </a:solidFill>
              </a:rPr>
              <a:t>(Herbal</a:t>
            </a:r>
            <a:r>
              <a:rPr lang="zh-TW" altLang="en-US" sz="2400" b="1" dirty="0">
                <a:solidFill>
                  <a:schemeClr val="bg1"/>
                </a:solidFill>
              </a:rPr>
              <a:t> </a:t>
            </a:r>
            <a:r>
              <a:rPr lang="en-US" altLang="zh-TW" sz="2400" b="1" dirty="0">
                <a:solidFill>
                  <a:schemeClr val="bg1"/>
                </a:solidFill>
              </a:rPr>
              <a:t>Tea</a:t>
            </a:r>
            <a:r>
              <a:rPr lang="zh-TW" altLang="en-US" sz="2400" b="1" dirty="0">
                <a:solidFill>
                  <a:schemeClr val="bg1"/>
                </a:solidFill>
              </a:rPr>
              <a:t> </a:t>
            </a:r>
            <a:r>
              <a:rPr lang="en-US" altLang="zh-TW" sz="2400" b="1" dirty="0">
                <a:solidFill>
                  <a:schemeClr val="bg1"/>
                </a:solidFill>
              </a:rPr>
              <a:t>Market)</a:t>
            </a:r>
          </a:p>
          <a:p>
            <a:pPr marL="342900" indent="-342900">
              <a:lnSpc>
                <a:spcPct val="120000"/>
              </a:lnSpc>
              <a:buFont typeface="Wingdings" panose="05000000000000000000" pitchFamily="2" charset="2"/>
              <a:buChar char="v"/>
            </a:pPr>
            <a:r>
              <a:rPr lang="en-US" altLang="zh-TW" sz="2200" dirty="0">
                <a:solidFill>
                  <a:schemeClr val="bg1"/>
                </a:solidFill>
              </a:rPr>
              <a:t>Measurable:</a:t>
            </a:r>
            <a:r>
              <a:rPr lang="zh-TW" altLang="en-US" sz="2200" dirty="0">
                <a:solidFill>
                  <a:schemeClr val="bg1"/>
                </a:solidFill>
              </a:rPr>
              <a:t> </a:t>
            </a:r>
            <a:r>
              <a:rPr lang="en-US" altLang="zh-TW" sz="2200" dirty="0">
                <a:solidFill>
                  <a:schemeClr val="bg1"/>
                </a:solidFill>
              </a:rPr>
              <a:t>size</a:t>
            </a:r>
            <a:r>
              <a:rPr lang="zh-TW" altLang="en-US" sz="2200" dirty="0">
                <a:solidFill>
                  <a:schemeClr val="bg1"/>
                </a:solidFill>
              </a:rPr>
              <a:t> </a:t>
            </a:r>
            <a:r>
              <a:rPr lang="en-US" altLang="zh-TW" sz="2200" dirty="0">
                <a:solidFill>
                  <a:schemeClr val="bg1"/>
                </a:solidFill>
              </a:rPr>
              <a:t>of</a:t>
            </a:r>
            <a:r>
              <a:rPr lang="zh-TW" altLang="en-US" sz="2200" dirty="0">
                <a:solidFill>
                  <a:schemeClr val="bg1"/>
                </a:solidFill>
              </a:rPr>
              <a:t> </a:t>
            </a:r>
            <a:r>
              <a:rPr lang="en-US" altLang="zh-TW" sz="2200" dirty="0">
                <a:solidFill>
                  <a:schemeClr val="bg1"/>
                </a:solidFill>
              </a:rPr>
              <a:t>segment</a:t>
            </a:r>
            <a:r>
              <a:rPr lang="zh-TW" altLang="en-US" sz="2200" dirty="0">
                <a:solidFill>
                  <a:schemeClr val="bg1"/>
                </a:solidFill>
              </a:rPr>
              <a:t> </a:t>
            </a:r>
            <a:endParaRPr lang="en-US" altLang="zh-TW" sz="2200" dirty="0">
              <a:solidFill>
                <a:schemeClr val="bg1"/>
              </a:solidFill>
            </a:endParaRPr>
          </a:p>
          <a:p>
            <a:pPr marL="342900" indent="-342900">
              <a:lnSpc>
                <a:spcPct val="120000"/>
              </a:lnSpc>
              <a:buFont typeface="Wingdings" panose="05000000000000000000" pitchFamily="2" charset="2"/>
              <a:buChar char="v"/>
            </a:pPr>
            <a:r>
              <a:rPr lang="en-US" altLang="zh-TW" sz="2200" dirty="0">
                <a:solidFill>
                  <a:schemeClr val="bg1"/>
                </a:solidFill>
              </a:rPr>
              <a:t>Substantial:</a:t>
            </a:r>
            <a:r>
              <a:rPr lang="zh-TW" altLang="en-US" sz="2200" dirty="0">
                <a:solidFill>
                  <a:schemeClr val="bg1"/>
                </a:solidFill>
              </a:rPr>
              <a:t> </a:t>
            </a:r>
            <a:r>
              <a:rPr lang="en-US" altLang="zh-TW" sz="2200" dirty="0">
                <a:solidFill>
                  <a:schemeClr val="bg1"/>
                </a:solidFill>
              </a:rPr>
              <a:t>profitable</a:t>
            </a:r>
            <a:r>
              <a:rPr lang="zh-TW" altLang="en-US" sz="2200" dirty="0">
                <a:solidFill>
                  <a:schemeClr val="bg1"/>
                </a:solidFill>
              </a:rPr>
              <a:t> </a:t>
            </a:r>
            <a:endParaRPr lang="en-US" altLang="zh-TW" sz="2200" dirty="0">
              <a:solidFill>
                <a:schemeClr val="bg1"/>
              </a:solidFill>
            </a:endParaRPr>
          </a:p>
          <a:p>
            <a:pPr marL="342900" indent="-342900">
              <a:lnSpc>
                <a:spcPct val="120000"/>
              </a:lnSpc>
              <a:buFont typeface="Wingdings" panose="05000000000000000000" pitchFamily="2" charset="2"/>
              <a:buChar char="v"/>
            </a:pPr>
            <a:r>
              <a:rPr lang="en-US" altLang="zh-TW" sz="2200" dirty="0">
                <a:solidFill>
                  <a:schemeClr val="bg1"/>
                </a:solidFill>
              </a:rPr>
              <a:t>Accessible:</a:t>
            </a:r>
            <a:r>
              <a:rPr lang="zh-TW" altLang="en-US" sz="2200" dirty="0">
                <a:solidFill>
                  <a:schemeClr val="bg1"/>
                </a:solidFill>
              </a:rPr>
              <a:t> </a:t>
            </a:r>
            <a:r>
              <a:rPr lang="en-US" altLang="zh-TW" sz="2200" dirty="0">
                <a:solidFill>
                  <a:schemeClr val="bg1"/>
                </a:solidFill>
              </a:rPr>
              <a:t>Reachable</a:t>
            </a:r>
            <a:r>
              <a:rPr lang="zh-TW" altLang="en-US" sz="2200" dirty="0">
                <a:solidFill>
                  <a:schemeClr val="bg1"/>
                </a:solidFill>
              </a:rPr>
              <a:t> </a:t>
            </a:r>
            <a:r>
              <a:rPr lang="en-US" altLang="zh-TW" sz="2200" dirty="0">
                <a:solidFill>
                  <a:schemeClr val="bg1"/>
                </a:solidFill>
              </a:rPr>
              <a:t>and</a:t>
            </a:r>
            <a:r>
              <a:rPr lang="zh-TW" altLang="en-US" sz="2200" dirty="0">
                <a:solidFill>
                  <a:schemeClr val="bg1"/>
                </a:solidFill>
              </a:rPr>
              <a:t> </a:t>
            </a:r>
            <a:r>
              <a:rPr lang="en-US" altLang="zh-TW" sz="2200" dirty="0">
                <a:solidFill>
                  <a:schemeClr val="bg1"/>
                </a:solidFill>
              </a:rPr>
              <a:t>servable</a:t>
            </a:r>
            <a:r>
              <a:rPr lang="zh-TW" altLang="en-US" sz="2200" dirty="0">
                <a:solidFill>
                  <a:schemeClr val="bg1"/>
                </a:solidFill>
              </a:rPr>
              <a:t> </a:t>
            </a:r>
            <a:endParaRPr lang="en-US" altLang="zh-TW" sz="2200" dirty="0">
              <a:solidFill>
                <a:schemeClr val="bg1"/>
              </a:solidFill>
            </a:endParaRPr>
          </a:p>
          <a:p>
            <a:pPr marL="342900" indent="-342900">
              <a:lnSpc>
                <a:spcPct val="120000"/>
              </a:lnSpc>
              <a:buFont typeface="Wingdings" panose="05000000000000000000" pitchFamily="2" charset="2"/>
              <a:buChar char="v"/>
            </a:pPr>
            <a:r>
              <a:rPr lang="en-US" altLang="zh-TW" sz="2200" dirty="0">
                <a:solidFill>
                  <a:schemeClr val="bg1"/>
                </a:solidFill>
              </a:rPr>
              <a:t>Differentiable:</a:t>
            </a:r>
            <a:r>
              <a:rPr lang="zh-TW" altLang="en-US" sz="2200" dirty="0">
                <a:solidFill>
                  <a:schemeClr val="bg1"/>
                </a:solidFill>
              </a:rPr>
              <a:t> </a:t>
            </a:r>
            <a:r>
              <a:rPr lang="en-US" altLang="zh-TW" sz="2200" dirty="0">
                <a:solidFill>
                  <a:schemeClr val="bg1"/>
                </a:solidFill>
              </a:rPr>
              <a:t>Responsiveness</a:t>
            </a:r>
          </a:p>
          <a:p>
            <a:pPr marL="342900" indent="-342900">
              <a:lnSpc>
                <a:spcPct val="120000"/>
              </a:lnSpc>
              <a:buFont typeface="Wingdings" panose="05000000000000000000" pitchFamily="2" charset="2"/>
              <a:buChar char="v"/>
            </a:pPr>
            <a:r>
              <a:rPr lang="en-US" altLang="zh-TW" sz="2200" dirty="0">
                <a:solidFill>
                  <a:schemeClr val="bg1"/>
                </a:solidFill>
              </a:rPr>
              <a:t>Actionable:</a:t>
            </a:r>
            <a:r>
              <a:rPr lang="zh-TW" altLang="en-US" sz="2200" dirty="0">
                <a:solidFill>
                  <a:schemeClr val="bg1"/>
                </a:solidFill>
              </a:rPr>
              <a:t> </a:t>
            </a:r>
            <a:r>
              <a:rPr lang="en-US" altLang="zh-TW" sz="2200" dirty="0">
                <a:solidFill>
                  <a:schemeClr val="bg1"/>
                </a:solidFill>
              </a:rPr>
              <a:t>Effective</a:t>
            </a:r>
            <a:r>
              <a:rPr lang="zh-TW" altLang="en-US" sz="2200" dirty="0">
                <a:solidFill>
                  <a:schemeClr val="bg1"/>
                </a:solidFill>
              </a:rPr>
              <a:t> </a:t>
            </a:r>
            <a:r>
              <a:rPr lang="en-US" altLang="zh-TW" sz="2200" dirty="0">
                <a:solidFill>
                  <a:schemeClr val="bg1"/>
                </a:solidFill>
              </a:rPr>
              <a:t>plan</a:t>
            </a:r>
            <a:r>
              <a:rPr lang="zh-TW" altLang="en-US" sz="2200" dirty="0">
                <a:solidFill>
                  <a:schemeClr val="bg1"/>
                </a:solidFill>
              </a:rPr>
              <a:t> </a:t>
            </a:r>
            <a:r>
              <a:rPr lang="en-US" altLang="zh-TW" sz="2200" dirty="0">
                <a:solidFill>
                  <a:schemeClr val="bg1"/>
                </a:solidFill>
              </a:rPr>
              <a:t>to</a:t>
            </a:r>
            <a:r>
              <a:rPr lang="zh-TW" altLang="en-US" sz="2200" dirty="0">
                <a:solidFill>
                  <a:schemeClr val="bg1"/>
                </a:solidFill>
              </a:rPr>
              <a:t> </a:t>
            </a:r>
            <a:r>
              <a:rPr lang="en-US" altLang="zh-TW" sz="2200" dirty="0">
                <a:solidFill>
                  <a:schemeClr val="bg1"/>
                </a:solidFill>
              </a:rPr>
              <a:t>attractable</a:t>
            </a:r>
            <a:r>
              <a:rPr lang="zh-TW" altLang="en-US" sz="2200" dirty="0">
                <a:solidFill>
                  <a:schemeClr val="bg1"/>
                </a:solidFill>
              </a:rPr>
              <a:t> </a:t>
            </a:r>
            <a:r>
              <a:rPr lang="en-US" altLang="zh-TW" sz="2200" dirty="0">
                <a:solidFill>
                  <a:schemeClr val="bg1"/>
                </a:solidFill>
              </a:rPr>
              <a:t>and</a:t>
            </a:r>
            <a:r>
              <a:rPr lang="zh-TW" altLang="en-US" sz="2200" dirty="0">
                <a:solidFill>
                  <a:schemeClr val="bg1"/>
                </a:solidFill>
              </a:rPr>
              <a:t> </a:t>
            </a:r>
            <a:r>
              <a:rPr lang="en-US" altLang="zh-TW" sz="2200" dirty="0">
                <a:solidFill>
                  <a:schemeClr val="bg1"/>
                </a:solidFill>
              </a:rPr>
              <a:t>servable</a:t>
            </a:r>
            <a:r>
              <a:rPr lang="zh-TW" altLang="en-US" sz="2200" dirty="0">
                <a:solidFill>
                  <a:schemeClr val="bg1"/>
                </a:solidFill>
              </a:rPr>
              <a:t> </a:t>
            </a:r>
            <a:endParaRPr lang="en-US" altLang="zh-TW" sz="2200" dirty="0">
              <a:solidFill>
                <a:schemeClr val="bg1"/>
              </a:solidFill>
            </a:endParaRPr>
          </a:p>
          <a:p>
            <a:r>
              <a:rPr lang="en-US" altLang="zh-TW" sz="2200" dirty="0">
                <a:solidFill>
                  <a:schemeClr val="bg1"/>
                </a:solidFill>
              </a:rPr>
              <a:t>(Kotler &amp; Keller, 2016). </a:t>
            </a:r>
          </a:p>
          <a:p>
            <a:r>
              <a:rPr lang="en-US" altLang="zh-TW" sz="2200" dirty="0">
                <a:solidFill>
                  <a:schemeClr val="accent1">
                    <a:lumMod val="60000"/>
                    <a:lumOff val="40000"/>
                  </a:schemeClr>
                </a:solidFill>
              </a:rPr>
              <a:t/>
            </a:r>
            <a:br>
              <a:rPr lang="en-US" altLang="zh-TW" sz="2200" dirty="0">
                <a:solidFill>
                  <a:schemeClr val="accent1">
                    <a:lumMod val="60000"/>
                    <a:lumOff val="40000"/>
                  </a:schemeClr>
                </a:solidFill>
              </a:rPr>
            </a:br>
            <a:r>
              <a:rPr lang="en-US" altLang="zh-TW" sz="2200" dirty="0">
                <a:solidFill>
                  <a:schemeClr val="accent1">
                    <a:lumMod val="60000"/>
                    <a:lumOff val="40000"/>
                  </a:schemeClr>
                </a:solidFill>
              </a:rPr>
              <a:t/>
            </a:r>
            <a:br>
              <a:rPr lang="en-US" altLang="zh-TW" sz="2200" dirty="0">
                <a:solidFill>
                  <a:schemeClr val="accent1">
                    <a:lumMod val="60000"/>
                    <a:lumOff val="40000"/>
                  </a:schemeClr>
                </a:solidFill>
              </a:rPr>
            </a:br>
            <a:endParaRPr lang="en-US" sz="2200" dirty="0">
              <a:solidFill>
                <a:schemeClr val="bg1"/>
              </a:solidFill>
            </a:endParaRPr>
          </a:p>
          <a:p>
            <a:pPr marL="342900" indent="-342900">
              <a:buFont typeface="Wingdings" panose="05000000000000000000" pitchFamily="2" charset="2"/>
              <a:buChar char="v"/>
            </a:pPr>
            <a:endParaRPr lang="en-US" sz="2200" b="1" dirty="0">
              <a:solidFill>
                <a:schemeClr val="bg1"/>
              </a:solidFill>
            </a:endParaRPr>
          </a:p>
          <a:p>
            <a:pPr marL="342900" indent="-342900">
              <a:buFont typeface="Wingdings" panose="05000000000000000000" pitchFamily="2" charset="2"/>
              <a:buChar char="v"/>
            </a:pPr>
            <a:endParaRPr lang="en-US" sz="2200" b="1" dirty="0">
              <a:solidFill>
                <a:schemeClr val="bg1"/>
              </a:solidFill>
            </a:endParaRPr>
          </a:p>
          <a:p>
            <a:pPr marL="342900" indent="-342900">
              <a:buFont typeface="Wingdings" panose="05000000000000000000" pitchFamily="2" charset="2"/>
              <a:buChar char="v"/>
            </a:pPr>
            <a:endParaRPr lang="en-US" sz="2200" b="1" dirty="0">
              <a:solidFill>
                <a:schemeClr val="bg1"/>
              </a:solidFill>
            </a:endParaRPr>
          </a:p>
          <a:p>
            <a:pPr marL="342900" indent="-342900">
              <a:buFont typeface="Wingdings" panose="05000000000000000000" pitchFamily="2" charset="2"/>
              <a:buChar char="v"/>
            </a:pPr>
            <a:endParaRPr lang="en-US" sz="2200" b="1" dirty="0">
              <a:solidFill>
                <a:schemeClr val="bg1"/>
              </a:solidFill>
            </a:endParaRPr>
          </a:p>
          <a:p>
            <a:pPr marL="342900" indent="-342900">
              <a:buFont typeface="Wingdings" panose="05000000000000000000" pitchFamily="2" charset="2"/>
              <a:buChar char="v"/>
            </a:pPr>
            <a:endParaRPr lang="en-HK" sz="2200" b="1" dirty="0">
              <a:solidFill>
                <a:schemeClr val="bg1"/>
              </a:solidFill>
            </a:endParaRPr>
          </a:p>
          <a:p>
            <a:pPr marL="342900" indent="-342900">
              <a:buFont typeface="Wingdings" panose="05000000000000000000" pitchFamily="2" charset="2"/>
              <a:buChar char="v"/>
            </a:pPr>
            <a:endParaRPr lang="en-HK" sz="2200" dirty="0">
              <a:solidFill>
                <a:schemeClr val="accent1">
                  <a:lumMod val="40000"/>
                  <a:lumOff val="60000"/>
                </a:schemeClr>
              </a:solidFill>
            </a:endParaRPr>
          </a:p>
        </p:txBody>
      </p:sp>
    </p:spTree>
    <p:extLst>
      <p:ext uri="{BB962C8B-B14F-4D97-AF65-F5344CB8AC3E}">
        <p14:creationId xmlns="" xmlns:p14="http://schemas.microsoft.com/office/powerpoint/2010/main" val="363234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7665592" y="2352441"/>
            <a:ext cx="3608217" cy="3044312"/>
          </a:xfrm>
          <a:prstGeom prst="rect">
            <a:avLst/>
          </a:prstGeom>
          <a:solidFill>
            <a:schemeClr val="bg1">
              <a:lumMod val="95000"/>
            </a:schemeClr>
          </a:solidFill>
        </p:spPr>
        <p:txBody>
          <a:bodyPr wrap="square" rtlCol="0">
            <a:spAutoFit/>
          </a:bodyPr>
          <a:lstStyle/>
          <a:p>
            <a:endParaRPr lang="en-US" dirty="0"/>
          </a:p>
        </p:txBody>
      </p:sp>
      <p:sp>
        <p:nvSpPr>
          <p:cNvPr id="8" name="文字方塊 7">
            <a:extLst>
              <a:ext uri="{FF2B5EF4-FFF2-40B4-BE49-F238E27FC236}">
                <a16:creationId xmlns="" xmlns:a16="http://schemas.microsoft.com/office/drawing/2014/main" id="{93498528-D581-4A6C-BC9E-54D21E4F1A6F}"/>
              </a:ext>
            </a:extLst>
          </p:cNvPr>
          <p:cNvSpPr txBox="1"/>
          <p:nvPr/>
        </p:nvSpPr>
        <p:spPr>
          <a:xfrm>
            <a:off x="594858" y="508068"/>
            <a:ext cx="10088381" cy="646331"/>
          </a:xfrm>
          <a:prstGeom prst="rect">
            <a:avLst/>
          </a:prstGeom>
          <a:noFill/>
        </p:spPr>
        <p:txBody>
          <a:bodyPr wrap="square" rtlCol="0">
            <a:spAutoFit/>
          </a:bodyPr>
          <a:lstStyle/>
          <a:p>
            <a:r>
              <a:rPr lang="en-US" altLang="zh-TW" sz="3600" b="1" u="sng" dirty="0">
                <a:solidFill>
                  <a:schemeClr val="bg1"/>
                </a:solidFill>
              </a:rPr>
              <a:t>3</a:t>
            </a:r>
            <a:r>
              <a:rPr lang="en-US" altLang="zh-TW" sz="3600" b="1" u="sng" baseline="30000" dirty="0">
                <a:solidFill>
                  <a:schemeClr val="bg1"/>
                </a:solidFill>
              </a:rPr>
              <a:t>rd</a:t>
            </a:r>
            <a:r>
              <a:rPr lang="en-US" altLang="zh-TW" sz="3600" b="1" u="sng" dirty="0">
                <a:solidFill>
                  <a:schemeClr val="bg1"/>
                </a:solidFill>
              </a:rPr>
              <a:t> step - Position</a:t>
            </a:r>
            <a:r>
              <a:rPr lang="en-US" altLang="zh-HK" sz="3600" b="1" u="sng" dirty="0">
                <a:solidFill>
                  <a:schemeClr val="bg1"/>
                </a:solidFill>
              </a:rPr>
              <a:t>ing</a:t>
            </a:r>
            <a:endParaRPr lang="zh-HK" altLang="en-US" sz="3600" b="1" u="sng">
              <a:solidFill>
                <a:schemeClr val="bg1"/>
              </a:solidFill>
            </a:endParaRPr>
          </a:p>
        </p:txBody>
      </p:sp>
      <p:sp>
        <p:nvSpPr>
          <p:cNvPr id="9" name="標題 11">
            <a:extLst>
              <a:ext uri="{FF2B5EF4-FFF2-40B4-BE49-F238E27FC236}">
                <a16:creationId xmlns="" xmlns:a16="http://schemas.microsoft.com/office/drawing/2014/main" id="{B8348220-829D-46F5-B449-AA42CB4F0B21}"/>
              </a:ext>
            </a:extLst>
          </p:cNvPr>
          <p:cNvSpPr>
            <a:spLocks noGrp="1"/>
          </p:cNvSpPr>
          <p:nvPr>
            <p:ph type="ctrTitle"/>
          </p:nvPr>
        </p:nvSpPr>
        <p:spPr>
          <a:xfrm>
            <a:off x="882011" y="4960448"/>
            <a:ext cx="6783582" cy="1375389"/>
          </a:xfrm>
        </p:spPr>
        <p:txBody>
          <a:bodyPr/>
          <a:lstStyle/>
          <a:p>
            <a:r>
              <a:rPr lang="en-US" altLang="zh-TW" sz="2000" dirty="0">
                <a:solidFill>
                  <a:schemeClr val="bg1"/>
                </a:solidFill>
              </a:rPr>
              <a:t>C</a:t>
            </a:r>
            <a:r>
              <a:rPr lang="en-US" sz="2000" dirty="0">
                <a:solidFill>
                  <a:schemeClr val="bg1"/>
                </a:solidFill>
              </a:rPr>
              <a:t>ustomization</a:t>
            </a:r>
            <a:r>
              <a:rPr lang="en-GB" sz="2000" dirty="0">
                <a:solidFill>
                  <a:schemeClr val="bg1"/>
                </a:solidFill>
              </a:rPr>
              <a:t> </a:t>
            </a:r>
            <a:r>
              <a:rPr lang="en-US" altLang="zh-TW" sz="2000" dirty="0">
                <a:solidFill>
                  <a:schemeClr val="bg1"/>
                </a:solidFill>
              </a:rPr>
              <a:t>is</a:t>
            </a:r>
            <a:r>
              <a:rPr lang="zh-TW" altLang="en-US" sz="2000" dirty="0">
                <a:solidFill>
                  <a:schemeClr val="bg1"/>
                </a:solidFill>
              </a:rPr>
              <a:t> </a:t>
            </a:r>
            <a:r>
              <a:rPr lang="en-US" altLang="zh-TW" sz="2000" dirty="0">
                <a:solidFill>
                  <a:schemeClr val="bg1"/>
                </a:solidFill>
              </a:rPr>
              <a:t>the</a:t>
            </a:r>
            <a:r>
              <a:rPr lang="zh-TW" altLang="en-US" sz="2000" dirty="0">
                <a:solidFill>
                  <a:schemeClr val="bg1"/>
                </a:solidFill>
              </a:rPr>
              <a:t> </a:t>
            </a:r>
            <a:r>
              <a:rPr lang="en-US" altLang="zh-TW" sz="2000" dirty="0">
                <a:solidFill>
                  <a:schemeClr val="bg1"/>
                </a:solidFill>
              </a:rPr>
              <a:t>core</a:t>
            </a:r>
            <a:r>
              <a:rPr lang="zh-TW" altLang="en-US" sz="2000" dirty="0">
                <a:solidFill>
                  <a:schemeClr val="bg1"/>
                </a:solidFill>
              </a:rPr>
              <a:t> </a:t>
            </a:r>
            <a:r>
              <a:rPr lang="en-US" altLang="zh-TW" sz="2000" dirty="0">
                <a:solidFill>
                  <a:schemeClr val="bg1"/>
                </a:solidFill>
              </a:rPr>
              <a:t>concept</a:t>
            </a:r>
            <a:r>
              <a:rPr lang="zh-TW" altLang="en-US" sz="2000" dirty="0">
                <a:solidFill>
                  <a:schemeClr val="bg1"/>
                </a:solidFill>
              </a:rPr>
              <a:t> </a:t>
            </a:r>
            <a:r>
              <a:rPr lang="en-US" altLang="zh-TW" sz="2000" dirty="0">
                <a:solidFill>
                  <a:schemeClr val="bg1"/>
                </a:solidFill>
              </a:rPr>
              <a:t>of</a:t>
            </a:r>
            <a:r>
              <a:rPr lang="zh-TW" altLang="en-US" sz="2000" dirty="0">
                <a:solidFill>
                  <a:schemeClr val="bg1"/>
                </a:solidFill>
              </a:rPr>
              <a:t> </a:t>
            </a:r>
            <a:r>
              <a:rPr lang="en-US" altLang="zh-TW" sz="2000" dirty="0">
                <a:solidFill>
                  <a:schemeClr val="bg1"/>
                </a:solidFill>
              </a:rPr>
              <a:t>Nespresso.</a:t>
            </a:r>
            <a:r>
              <a:rPr lang="zh-TW" altLang="en-US" sz="2000" dirty="0">
                <a:solidFill>
                  <a:schemeClr val="bg1"/>
                </a:solidFill>
              </a:rPr>
              <a:t> </a:t>
            </a:r>
            <a:r>
              <a:rPr lang="en-US" altLang="zh-TW" sz="2000" dirty="0">
                <a:solidFill>
                  <a:schemeClr val="bg1"/>
                </a:solidFill>
              </a:rPr>
              <a:t>It</a:t>
            </a:r>
            <a:r>
              <a:rPr lang="zh-TW" altLang="en-US" sz="2000" dirty="0">
                <a:solidFill>
                  <a:schemeClr val="bg1"/>
                </a:solidFill>
              </a:rPr>
              <a:t> </a:t>
            </a:r>
            <a:r>
              <a:rPr lang="en-US" altLang="zh-TW" sz="2000" dirty="0">
                <a:solidFill>
                  <a:schemeClr val="bg1"/>
                </a:solidFill>
              </a:rPr>
              <a:t>delivers</a:t>
            </a:r>
            <a:r>
              <a:rPr lang="en-US" sz="2000" dirty="0">
                <a:solidFill>
                  <a:schemeClr val="bg1"/>
                </a:solidFill>
              </a:rPr>
              <a:t> consumers individual ’freshly-ground coffee</a:t>
            </a:r>
            <a:r>
              <a:rPr lang="zh-TW" altLang="en-US" sz="2000" dirty="0">
                <a:solidFill>
                  <a:schemeClr val="bg1"/>
                </a:solidFill>
              </a:rPr>
              <a:t> </a:t>
            </a:r>
            <a:r>
              <a:rPr lang="en-US" altLang="zh-TW" sz="2000" dirty="0">
                <a:solidFill>
                  <a:schemeClr val="bg1"/>
                </a:solidFill>
              </a:rPr>
              <a:t>and</a:t>
            </a:r>
            <a:r>
              <a:rPr lang="zh-TW" altLang="en-US" sz="2000" dirty="0">
                <a:solidFill>
                  <a:schemeClr val="bg1"/>
                </a:solidFill>
              </a:rPr>
              <a:t> </a:t>
            </a:r>
            <a:r>
              <a:rPr lang="en-US" altLang="zh-TW" sz="2000" dirty="0">
                <a:solidFill>
                  <a:schemeClr val="bg1"/>
                </a:solidFill>
              </a:rPr>
              <a:t>tea</a:t>
            </a:r>
            <a:r>
              <a:rPr lang="en-US" sz="2000" dirty="0">
                <a:solidFill>
                  <a:schemeClr val="bg1"/>
                </a:solidFill>
              </a:rPr>
              <a:t>’ in various tastes.</a:t>
            </a:r>
            <a:r>
              <a:rPr lang="zh-TW" altLang="en-US" sz="2000" dirty="0">
                <a:solidFill>
                  <a:schemeClr val="bg1"/>
                </a:solidFill>
              </a:rPr>
              <a:t> </a:t>
            </a:r>
            <a:r>
              <a:rPr lang="en-US" altLang="zh-TW" sz="2000" dirty="0">
                <a:solidFill>
                  <a:schemeClr val="accent1">
                    <a:lumMod val="60000"/>
                    <a:lumOff val="40000"/>
                  </a:schemeClr>
                </a:solidFill>
              </a:rPr>
              <a:t/>
            </a:r>
            <a:br>
              <a:rPr lang="en-US" altLang="zh-TW" sz="2000" dirty="0">
                <a:solidFill>
                  <a:schemeClr val="accent1">
                    <a:lumMod val="60000"/>
                    <a:lumOff val="40000"/>
                  </a:schemeClr>
                </a:solidFill>
              </a:rPr>
            </a:br>
            <a:endParaRPr lang="zh-HK" altLang="en-US" sz="2000" dirty="0">
              <a:solidFill>
                <a:schemeClr val="accent1">
                  <a:lumMod val="60000"/>
                  <a:lumOff val="40000"/>
                </a:schemeClr>
              </a:solidFill>
            </a:endParaRPr>
          </a:p>
        </p:txBody>
      </p:sp>
      <p:graphicFrame>
        <p:nvGraphicFramePr>
          <p:cNvPr id="27" name="Table 26"/>
          <p:cNvGraphicFramePr>
            <a:graphicFrameLocks noGrp="1"/>
          </p:cNvGraphicFramePr>
          <p:nvPr>
            <p:extLst/>
          </p:nvPr>
        </p:nvGraphicFramePr>
        <p:xfrm>
          <a:off x="1012379" y="3193931"/>
          <a:ext cx="6289731" cy="1691585"/>
        </p:xfrm>
        <a:graphic>
          <a:graphicData uri="http://schemas.openxmlformats.org/drawingml/2006/table">
            <a:tbl>
              <a:tblPr firstRow="1" bandRow="1">
                <a:tableStyleId>{5C22544A-7EE6-4342-B048-85BDC9FD1C3A}</a:tableStyleId>
              </a:tblPr>
              <a:tblGrid>
                <a:gridCol w="2352458">
                  <a:extLst>
                    <a:ext uri="{9D8B030D-6E8A-4147-A177-3AD203B41FA5}">
                      <a16:colId xmlns="" xmlns:a16="http://schemas.microsoft.com/office/drawing/2014/main" val="20000"/>
                    </a:ext>
                  </a:extLst>
                </a:gridCol>
                <a:gridCol w="1690057">
                  <a:extLst>
                    <a:ext uri="{9D8B030D-6E8A-4147-A177-3AD203B41FA5}">
                      <a16:colId xmlns="" xmlns:a16="http://schemas.microsoft.com/office/drawing/2014/main" val="20002"/>
                    </a:ext>
                  </a:extLst>
                </a:gridCol>
                <a:gridCol w="2247216">
                  <a:extLst>
                    <a:ext uri="{9D8B030D-6E8A-4147-A177-3AD203B41FA5}">
                      <a16:colId xmlns="" xmlns:a16="http://schemas.microsoft.com/office/drawing/2014/main" val="20003"/>
                    </a:ext>
                  </a:extLst>
                </a:gridCol>
              </a:tblGrid>
              <a:tr h="561388">
                <a:tc>
                  <a:txBody>
                    <a:bodyPr/>
                    <a:lstStyle/>
                    <a:p>
                      <a:r>
                        <a:rPr lang="en-US" altLang="zh-TW" sz="1400" dirty="0"/>
                        <a:t>Competitive</a:t>
                      </a:r>
                      <a:r>
                        <a:rPr lang="zh-TW" altLang="en-US" sz="1400"/>
                        <a:t> </a:t>
                      </a:r>
                      <a:r>
                        <a:rPr lang="en-US" altLang="zh-TW" sz="1400" dirty="0"/>
                        <a:t>Environment</a:t>
                      </a:r>
                      <a:r>
                        <a:rPr lang="zh-TW" altLang="en-US" sz="1400"/>
                        <a:t> </a:t>
                      </a:r>
                      <a:r>
                        <a:rPr lang="en-US" altLang="zh-TW" sz="1400" dirty="0"/>
                        <a:t>/</a:t>
                      </a:r>
                      <a:r>
                        <a:rPr lang="zh-TW" altLang="en-US" sz="1400"/>
                        <a:t> </a:t>
                      </a:r>
                      <a:r>
                        <a:rPr lang="en-US" altLang="zh-TW" sz="1400" dirty="0"/>
                        <a:t>Competitor</a:t>
                      </a:r>
                      <a:r>
                        <a:rPr lang="zh-TW" altLang="en-US" sz="1400" baseline="0"/>
                        <a:t> </a:t>
                      </a:r>
                      <a:endParaRPr lang="en-US" sz="1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kern="1200" dirty="0">
                          <a:solidFill>
                            <a:schemeClr val="lt1"/>
                          </a:solidFill>
                          <a:effectLst/>
                          <a:latin typeface="+mn-lt"/>
                          <a:ea typeface="+mn-ea"/>
                          <a:cs typeface="+mn-cs"/>
                        </a:rPr>
                        <a:t>Bene</a:t>
                      </a:r>
                      <a:r>
                        <a:rPr lang="en-US" altLang="zh-TW" sz="1400" b="1" kern="1200" dirty="0">
                          <a:solidFill>
                            <a:schemeClr val="lt1"/>
                          </a:solidFill>
                          <a:effectLst/>
                          <a:latin typeface="+mn-lt"/>
                          <a:ea typeface="+mn-ea"/>
                          <a:cs typeface="+mn-cs"/>
                        </a:rPr>
                        <a:t>fits</a:t>
                      </a:r>
                      <a:r>
                        <a:rPr lang="zh-TW" altLang="en-US" sz="1400" b="1" kern="1200" baseline="0">
                          <a:solidFill>
                            <a:schemeClr val="lt1"/>
                          </a:solidFill>
                          <a:effectLst/>
                          <a:latin typeface="+mn-lt"/>
                          <a:ea typeface="+mn-ea"/>
                          <a:cs typeface="+mn-cs"/>
                        </a:rPr>
                        <a:t> </a:t>
                      </a:r>
                      <a:endParaRPr lang="en-US" sz="1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kern="1200" dirty="0">
                          <a:solidFill>
                            <a:schemeClr val="lt1"/>
                          </a:solidFill>
                          <a:effectLst/>
                          <a:latin typeface="+mn-lt"/>
                          <a:ea typeface="+mn-ea"/>
                          <a:cs typeface="+mn-cs"/>
                        </a:rPr>
                        <a:t>Value</a:t>
                      </a:r>
                      <a:endParaRPr lang="en-US" sz="1400" dirty="0"/>
                    </a:p>
                  </a:txBody>
                  <a:tcPr/>
                </a:tc>
                <a:extLst>
                  <a:ext uri="{0D108BD9-81ED-4DB2-BD59-A6C34878D82A}">
                    <a16:rowId xmlns="" xmlns:a16="http://schemas.microsoft.com/office/drawing/2014/main" val="10000"/>
                  </a:ext>
                </a:extLst>
              </a:tr>
              <a:tr h="1130197">
                <a:tc>
                  <a:txBody>
                    <a:bodyPr/>
                    <a:lstStyle/>
                    <a:p>
                      <a:r>
                        <a:rPr lang="en-US" altLang="zh-TW" sz="1200" dirty="0"/>
                        <a:t>-</a:t>
                      </a:r>
                      <a:r>
                        <a:rPr lang="zh-TW" altLang="en-US" sz="1200"/>
                        <a:t> </a:t>
                      </a:r>
                      <a:r>
                        <a:rPr lang="en-US" altLang="zh-TW" sz="1200" dirty="0"/>
                        <a:t>Coffee</a:t>
                      </a:r>
                      <a:r>
                        <a:rPr lang="zh-TW" altLang="en-US" sz="1200"/>
                        <a:t> </a:t>
                      </a:r>
                      <a:r>
                        <a:rPr lang="en-US" altLang="zh-TW" sz="1200" dirty="0"/>
                        <a:t>makers</a:t>
                      </a:r>
                      <a:r>
                        <a:rPr lang="zh-TW" altLang="en-US" sz="1200"/>
                        <a:t> </a:t>
                      </a:r>
                      <a:r>
                        <a:rPr lang="en-US" altLang="zh-TW" sz="1200" kern="1200" dirty="0">
                          <a:solidFill>
                            <a:schemeClr val="dk1"/>
                          </a:solidFill>
                          <a:latin typeface="+mn-lt"/>
                          <a:ea typeface="+mn-ea"/>
                          <a:cs typeface="+mn-cs"/>
                        </a:rPr>
                        <a:t>and</a:t>
                      </a:r>
                      <a:r>
                        <a:rPr lang="zh-TW" altLang="en-US" sz="1200" kern="1200">
                          <a:solidFill>
                            <a:schemeClr val="dk1"/>
                          </a:solidFill>
                          <a:latin typeface="+mn-lt"/>
                          <a:ea typeface="+mn-ea"/>
                          <a:cs typeface="+mn-cs"/>
                        </a:rPr>
                        <a:t> </a:t>
                      </a:r>
                      <a:r>
                        <a:rPr lang="en-US" altLang="zh-TW" sz="1200" kern="1200" dirty="0">
                          <a:solidFill>
                            <a:schemeClr val="dk1"/>
                          </a:solidFill>
                          <a:latin typeface="+mn-lt"/>
                          <a:ea typeface="+mn-ea"/>
                          <a:cs typeface="+mn-cs"/>
                        </a:rPr>
                        <a:t>de-caffeine drink</a:t>
                      </a:r>
                      <a:r>
                        <a:rPr lang="zh-TW" altLang="en-US" sz="1200" kern="1200" baseline="0">
                          <a:solidFill>
                            <a:schemeClr val="dk1"/>
                          </a:solidFill>
                          <a:latin typeface="+mn-lt"/>
                          <a:ea typeface="+mn-ea"/>
                          <a:cs typeface="+mn-cs"/>
                        </a:rPr>
                        <a:t> </a:t>
                      </a:r>
                      <a:r>
                        <a:rPr lang="en-US" altLang="zh-TW" sz="1200" kern="1200" baseline="0" dirty="0">
                          <a:solidFill>
                            <a:schemeClr val="dk1"/>
                          </a:solidFill>
                          <a:latin typeface="+mn-lt"/>
                          <a:ea typeface="+mn-ea"/>
                          <a:cs typeface="+mn-cs"/>
                        </a:rPr>
                        <a:t>makers</a:t>
                      </a:r>
                      <a:r>
                        <a:rPr lang="zh-TW" altLang="en-US" sz="1200" kern="1200" baseline="0">
                          <a:solidFill>
                            <a:schemeClr val="dk1"/>
                          </a:solidFill>
                          <a:latin typeface="+mn-lt"/>
                          <a:ea typeface="+mn-ea"/>
                          <a:cs typeface="+mn-cs"/>
                        </a:rPr>
                        <a:t> </a:t>
                      </a:r>
                      <a:endParaRPr lang="en-US" altLang="zh-TW" sz="1200" kern="1200" baseline="0" dirty="0">
                        <a:solidFill>
                          <a:schemeClr val="dk1"/>
                        </a:solidFill>
                        <a:latin typeface="+mn-lt"/>
                        <a:ea typeface="+mn-ea"/>
                        <a:cs typeface="+mn-cs"/>
                      </a:endParaRPr>
                    </a:p>
                    <a:p>
                      <a:r>
                        <a:rPr lang="en-US" altLang="zh-TW" sz="1200" kern="1200" dirty="0">
                          <a:solidFill>
                            <a:schemeClr val="dk1"/>
                          </a:solidFill>
                          <a:latin typeface="+mn-lt"/>
                          <a:ea typeface="+mn-ea"/>
                          <a:cs typeface="+mn-cs"/>
                        </a:rPr>
                        <a:t>-</a:t>
                      </a:r>
                      <a:r>
                        <a:rPr lang="zh-TW" altLang="en-US" sz="1200" kern="1200">
                          <a:solidFill>
                            <a:schemeClr val="dk1"/>
                          </a:solidFill>
                          <a:latin typeface="+mn-lt"/>
                          <a:ea typeface="+mn-ea"/>
                          <a:cs typeface="+mn-cs"/>
                        </a:rPr>
                        <a:t> </a:t>
                      </a:r>
                      <a:r>
                        <a:rPr lang="en-US" altLang="zh-TW" sz="1200" kern="1200" dirty="0">
                          <a:solidFill>
                            <a:schemeClr val="dk1"/>
                          </a:solidFill>
                          <a:latin typeface="+mn-lt"/>
                          <a:ea typeface="+mn-ea"/>
                          <a:cs typeface="+mn-cs"/>
                        </a:rPr>
                        <a:t>Competes</a:t>
                      </a:r>
                      <a:r>
                        <a:rPr lang="zh-TW" altLang="en-US" sz="1200" kern="1200">
                          <a:solidFill>
                            <a:schemeClr val="dk1"/>
                          </a:solidFill>
                          <a:latin typeface="+mn-lt"/>
                          <a:ea typeface="+mn-ea"/>
                          <a:cs typeface="+mn-cs"/>
                        </a:rPr>
                        <a:t> </a:t>
                      </a:r>
                      <a:r>
                        <a:rPr lang="en-US" altLang="zh-TW" sz="1200" kern="1200" dirty="0">
                          <a:solidFill>
                            <a:schemeClr val="dk1"/>
                          </a:solidFill>
                          <a:latin typeface="+mn-lt"/>
                          <a:ea typeface="+mn-ea"/>
                          <a:cs typeface="+mn-cs"/>
                        </a:rPr>
                        <a:t>with</a:t>
                      </a:r>
                      <a:r>
                        <a:rPr lang="zh-TW" altLang="en-US" sz="1200" kern="1200">
                          <a:solidFill>
                            <a:schemeClr val="dk1"/>
                          </a:solidFill>
                          <a:latin typeface="+mn-lt"/>
                          <a:ea typeface="+mn-ea"/>
                          <a:cs typeface="+mn-cs"/>
                        </a:rPr>
                        <a:t> </a:t>
                      </a:r>
                      <a:r>
                        <a:rPr lang="en-US" altLang="zh-TW" sz="1200" kern="1200" dirty="0">
                          <a:solidFill>
                            <a:schemeClr val="dk1"/>
                          </a:solidFill>
                          <a:latin typeface="+mn-lt"/>
                          <a:ea typeface="+mn-ea"/>
                          <a:cs typeface="+mn-cs"/>
                        </a:rPr>
                        <a:t>fresh</a:t>
                      </a:r>
                      <a:r>
                        <a:rPr lang="zh-TW" altLang="en-US" sz="1200" kern="1200" baseline="0">
                          <a:solidFill>
                            <a:schemeClr val="dk1"/>
                          </a:solidFill>
                          <a:latin typeface="+mn-lt"/>
                          <a:ea typeface="+mn-ea"/>
                          <a:cs typeface="+mn-cs"/>
                        </a:rPr>
                        <a:t> </a:t>
                      </a:r>
                      <a:r>
                        <a:rPr lang="en-US" altLang="zh-TW" sz="1200" kern="1200" baseline="0" dirty="0">
                          <a:solidFill>
                            <a:schemeClr val="dk1"/>
                          </a:solidFill>
                          <a:latin typeface="+mn-lt"/>
                          <a:ea typeface="+mn-ea"/>
                          <a:cs typeface="+mn-cs"/>
                        </a:rPr>
                        <a:t>tea</a:t>
                      </a:r>
                      <a:r>
                        <a:rPr lang="zh-TW" altLang="en-US" sz="1200" kern="1200" baseline="0">
                          <a:solidFill>
                            <a:schemeClr val="dk1"/>
                          </a:solidFill>
                          <a:latin typeface="+mn-lt"/>
                          <a:ea typeface="+mn-ea"/>
                          <a:cs typeface="+mn-cs"/>
                        </a:rPr>
                        <a:t> </a:t>
                      </a:r>
                      <a:r>
                        <a:rPr lang="en-US" altLang="zh-TW" sz="1200" kern="1200" baseline="0" dirty="0">
                          <a:solidFill>
                            <a:schemeClr val="dk1"/>
                          </a:solidFill>
                          <a:latin typeface="+mn-lt"/>
                          <a:ea typeface="+mn-ea"/>
                          <a:cs typeface="+mn-cs"/>
                        </a:rPr>
                        <a:t>and</a:t>
                      </a:r>
                      <a:r>
                        <a:rPr lang="zh-TW" altLang="en-US" sz="1200" kern="1200" baseline="0">
                          <a:solidFill>
                            <a:schemeClr val="dk1"/>
                          </a:solidFill>
                          <a:latin typeface="+mn-lt"/>
                          <a:ea typeface="+mn-ea"/>
                          <a:cs typeface="+mn-cs"/>
                        </a:rPr>
                        <a:t> </a:t>
                      </a:r>
                      <a:r>
                        <a:rPr lang="en-US" altLang="zh-TW" sz="1200" kern="1200" baseline="0" dirty="0">
                          <a:solidFill>
                            <a:schemeClr val="dk1"/>
                          </a:solidFill>
                          <a:latin typeface="+mn-lt"/>
                          <a:ea typeface="+mn-ea"/>
                          <a:cs typeface="+mn-cs"/>
                        </a:rPr>
                        <a:t>t</a:t>
                      </a:r>
                      <a:r>
                        <a:rPr lang="en-US" altLang="zh-TW" sz="1200" kern="1200" dirty="0">
                          <a:solidFill>
                            <a:schemeClr val="dk1"/>
                          </a:solidFill>
                          <a:latin typeface="+mn-lt"/>
                          <a:ea typeface="+mn-ea"/>
                          <a:cs typeface="+mn-cs"/>
                        </a:rPr>
                        <a:t>ea</a:t>
                      </a:r>
                      <a:r>
                        <a:rPr lang="zh-TW" altLang="en-US" sz="1200" kern="1200" baseline="0">
                          <a:solidFill>
                            <a:schemeClr val="dk1"/>
                          </a:solidFill>
                          <a:latin typeface="+mn-lt"/>
                          <a:ea typeface="+mn-ea"/>
                          <a:cs typeface="+mn-cs"/>
                        </a:rPr>
                        <a:t> </a:t>
                      </a:r>
                      <a:r>
                        <a:rPr lang="en-US" altLang="zh-TW" sz="1200" kern="1200" baseline="0" dirty="0">
                          <a:solidFill>
                            <a:schemeClr val="dk1"/>
                          </a:solidFill>
                          <a:latin typeface="+mn-lt"/>
                          <a:ea typeface="+mn-ea"/>
                          <a:cs typeface="+mn-cs"/>
                        </a:rPr>
                        <a:t>bag</a:t>
                      </a:r>
                      <a:r>
                        <a:rPr lang="zh-TW" altLang="en-US" sz="1200" kern="1200" baseline="0">
                          <a:solidFill>
                            <a:schemeClr val="dk1"/>
                          </a:solidFill>
                          <a:latin typeface="+mn-lt"/>
                          <a:ea typeface="+mn-ea"/>
                          <a:cs typeface="+mn-cs"/>
                        </a:rPr>
                        <a:t> </a:t>
                      </a:r>
                      <a:r>
                        <a:rPr lang="en-US" altLang="zh-TW" sz="1200" kern="1200" baseline="0" dirty="0">
                          <a:solidFill>
                            <a:schemeClr val="dk1"/>
                          </a:solidFill>
                          <a:latin typeface="+mn-lt"/>
                          <a:ea typeface="+mn-ea"/>
                          <a:cs typeface="+mn-cs"/>
                        </a:rPr>
                        <a:t>market.</a:t>
                      </a:r>
                      <a:endParaRPr lang="en-US" sz="1200" kern="1200" dirty="0">
                        <a:solidFill>
                          <a:schemeClr val="dk1"/>
                        </a:solidFill>
                        <a:latin typeface="+mn-lt"/>
                        <a:ea typeface="+mn-ea"/>
                        <a:cs typeface="+mn-cs"/>
                      </a:endParaRPr>
                    </a:p>
                  </a:txBody>
                  <a:tcPr/>
                </a:tc>
                <a:tc>
                  <a:txBody>
                    <a:bodyPr/>
                    <a:lstStyle/>
                    <a:p>
                      <a:r>
                        <a:rPr lang="en-US" altLang="zh-TW" sz="1200" dirty="0"/>
                        <a:t>-</a:t>
                      </a:r>
                      <a:r>
                        <a:rPr lang="zh-TW" altLang="en-US" sz="1200"/>
                        <a:t> </a:t>
                      </a:r>
                      <a:r>
                        <a:rPr lang="en-US" altLang="zh-TW" sz="1200" dirty="0"/>
                        <a:t>Convenience</a:t>
                      </a:r>
                      <a:r>
                        <a:rPr lang="zh-TW" altLang="en-US" sz="1200" baseline="0"/>
                        <a:t> </a:t>
                      </a:r>
                      <a:endParaRPr lang="en-US" altLang="zh-TW" sz="1200" dirty="0"/>
                    </a:p>
                    <a:p>
                      <a:pPr marL="171450" indent="-171450">
                        <a:buFontTx/>
                        <a:buChar char="-"/>
                      </a:pPr>
                      <a:r>
                        <a:rPr lang="en-US" altLang="zh-TW" sz="1200" dirty="0"/>
                        <a:t>Functional</a:t>
                      </a:r>
                      <a:r>
                        <a:rPr lang="zh-TW" altLang="en-US" sz="1200"/>
                        <a:t> </a:t>
                      </a:r>
                      <a:endParaRPr lang="en-US" altLang="zh-TW" sz="1200" dirty="0"/>
                    </a:p>
                    <a:p>
                      <a:pPr marL="171450" indent="-171450">
                        <a:buFontTx/>
                        <a:buChar char="-"/>
                      </a:pPr>
                      <a:r>
                        <a:rPr lang="en-US" altLang="zh-TW" sz="1200" dirty="0"/>
                        <a:t>Alternative</a:t>
                      </a:r>
                      <a:r>
                        <a:rPr lang="zh-TW" altLang="en-US" sz="1200" baseline="0"/>
                        <a:t> </a:t>
                      </a:r>
                      <a:r>
                        <a:rPr lang="en-US" altLang="zh-TW" sz="1200" baseline="0" dirty="0"/>
                        <a:t>choice</a:t>
                      </a:r>
                      <a:r>
                        <a:rPr lang="zh-TW" altLang="en-US" sz="1200" baseline="0"/>
                        <a:t> </a:t>
                      </a:r>
                      <a:r>
                        <a:rPr lang="en-US" altLang="zh-TW" sz="1200" baseline="0" dirty="0"/>
                        <a:t>other</a:t>
                      </a:r>
                      <a:r>
                        <a:rPr lang="zh-TW" altLang="en-US" sz="1200" baseline="0"/>
                        <a:t> </a:t>
                      </a:r>
                      <a:r>
                        <a:rPr lang="en-US" altLang="zh-TW" sz="1200" baseline="0" dirty="0"/>
                        <a:t>than</a:t>
                      </a:r>
                      <a:r>
                        <a:rPr lang="zh-TW" altLang="en-US" sz="1200" baseline="0"/>
                        <a:t> </a:t>
                      </a:r>
                      <a:r>
                        <a:rPr lang="en-US" altLang="zh-TW" sz="1200" baseline="0" dirty="0"/>
                        <a:t>coffee</a:t>
                      </a:r>
                      <a:endParaRPr lang="en-US" altLang="zh-TW" sz="1200" dirty="0"/>
                    </a:p>
                  </a:txBody>
                  <a:tcPr/>
                </a:tc>
                <a:tc>
                  <a:txBody>
                    <a:bodyPr/>
                    <a:lstStyle/>
                    <a:p>
                      <a:pPr marL="285750" marR="0" indent="-285750" algn="l" defTabSz="457200" rtl="0" eaLnBrk="1" fontAlgn="auto" latinLnBrk="0" hangingPunct="1">
                        <a:lnSpc>
                          <a:spcPct val="100000"/>
                        </a:lnSpc>
                        <a:spcBef>
                          <a:spcPts val="0"/>
                        </a:spcBef>
                        <a:spcAft>
                          <a:spcPts val="0"/>
                        </a:spcAft>
                        <a:buClrTx/>
                        <a:buSzTx/>
                        <a:buFontTx/>
                        <a:buChar char="-"/>
                        <a:tabLst/>
                        <a:defRPr/>
                      </a:pPr>
                      <a:r>
                        <a:rPr lang="en-US" altLang="zh-TW" sz="1200" kern="1200" dirty="0">
                          <a:solidFill>
                            <a:schemeClr val="dk1"/>
                          </a:solidFill>
                          <a:effectLst/>
                          <a:latin typeface="+mn-lt"/>
                          <a:ea typeface="+mn-ea"/>
                          <a:cs typeface="+mn-cs"/>
                        </a:rPr>
                        <a:t>H</a:t>
                      </a:r>
                      <a:r>
                        <a:rPr lang="en-US" sz="1200" kern="1200" dirty="0">
                          <a:solidFill>
                            <a:schemeClr val="dk1"/>
                          </a:solidFill>
                          <a:effectLst/>
                          <a:latin typeface="+mn-lt"/>
                          <a:ea typeface="+mn-ea"/>
                          <a:cs typeface="+mn-cs"/>
                        </a:rPr>
                        <a:t>igh-qualit</a:t>
                      </a:r>
                      <a:r>
                        <a:rPr lang="en-US" altLang="zh-TW" sz="1200" kern="1200" dirty="0">
                          <a:solidFill>
                            <a:schemeClr val="dk1"/>
                          </a:solidFill>
                          <a:effectLst/>
                          <a:latin typeface="+mn-lt"/>
                          <a:ea typeface="+mn-ea"/>
                          <a:cs typeface="+mn-cs"/>
                        </a:rPr>
                        <a:t>y</a:t>
                      </a:r>
                      <a:r>
                        <a:rPr lang="zh-TW" altLang="en-US" sz="1200" kern="1200" baseline="0">
                          <a:solidFill>
                            <a:schemeClr val="dk1"/>
                          </a:solidFill>
                          <a:effectLst/>
                          <a:latin typeface="+mn-lt"/>
                          <a:ea typeface="+mn-ea"/>
                          <a:cs typeface="+mn-cs"/>
                        </a:rPr>
                        <a:t> </a:t>
                      </a:r>
                      <a:endParaRPr lang="en-US" altLang="zh-TW" sz="1200" kern="1200" baseline="0" dirty="0">
                        <a:solidFill>
                          <a:schemeClr val="dk1"/>
                        </a:solidFill>
                        <a:effectLst/>
                        <a:latin typeface="+mn-lt"/>
                        <a:ea typeface="+mn-ea"/>
                        <a:cs typeface="+mn-cs"/>
                      </a:endParaRPr>
                    </a:p>
                    <a:p>
                      <a:pPr marL="285750" marR="0" indent="-285750" algn="l" defTabSz="457200" rtl="0" eaLnBrk="1" fontAlgn="auto" latinLnBrk="0" hangingPunct="1">
                        <a:lnSpc>
                          <a:spcPct val="100000"/>
                        </a:lnSpc>
                        <a:spcBef>
                          <a:spcPts val="0"/>
                        </a:spcBef>
                        <a:spcAft>
                          <a:spcPts val="0"/>
                        </a:spcAft>
                        <a:buClrTx/>
                        <a:buSzTx/>
                        <a:buFontTx/>
                        <a:buChar char="-"/>
                        <a:tabLst/>
                        <a:defRPr/>
                      </a:pPr>
                      <a:r>
                        <a:rPr lang="en-US" altLang="zh-TW" sz="1200" kern="1200" dirty="0">
                          <a:solidFill>
                            <a:schemeClr val="dk1"/>
                          </a:solidFill>
                          <a:effectLst/>
                          <a:latin typeface="+mn-lt"/>
                          <a:ea typeface="+mn-ea"/>
                          <a:cs typeface="+mn-cs"/>
                        </a:rPr>
                        <a:t>Luxurious</a:t>
                      </a:r>
                    </a:p>
                    <a:p>
                      <a:pPr marL="285750" marR="0" indent="-285750" algn="l" defTabSz="457200" rtl="0" eaLnBrk="1" fontAlgn="auto" latinLnBrk="0" hangingPunct="1">
                        <a:lnSpc>
                          <a:spcPct val="100000"/>
                        </a:lnSpc>
                        <a:spcBef>
                          <a:spcPts val="0"/>
                        </a:spcBef>
                        <a:spcAft>
                          <a:spcPts val="0"/>
                        </a:spcAft>
                        <a:buClrTx/>
                        <a:buSzTx/>
                        <a:buFontTx/>
                        <a:buChar char="-"/>
                        <a:tabLst/>
                        <a:defRPr/>
                      </a:pPr>
                      <a:r>
                        <a:rPr lang="en-US" altLang="zh-TW" sz="1200" dirty="0"/>
                        <a:t>Symbolic</a:t>
                      </a:r>
                      <a:r>
                        <a:rPr lang="zh-TW" altLang="en-US" sz="1200" baseline="0"/>
                        <a:t> </a:t>
                      </a:r>
                      <a:r>
                        <a:rPr lang="en-US" altLang="zh-TW" sz="1200" baseline="0" dirty="0"/>
                        <a:t>(noble</a:t>
                      </a:r>
                      <a:r>
                        <a:rPr lang="zh-TW" altLang="en-US" sz="1200" baseline="0"/>
                        <a:t> </a:t>
                      </a:r>
                      <a:r>
                        <a:rPr lang="en-US" altLang="zh-TW" sz="1200" baseline="0" dirty="0"/>
                        <a:t>&amp;</a:t>
                      </a:r>
                      <a:r>
                        <a:rPr lang="zh-TW" altLang="en-US" sz="1200" baseline="0"/>
                        <a:t> </a:t>
                      </a:r>
                      <a:r>
                        <a:rPr lang="en-US" altLang="zh-TW" sz="1200" baseline="0" dirty="0"/>
                        <a:t>elegance)</a:t>
                      </a:r>
                    </a:p>
                    <a:p>
                      <a:pPr marL="285750" marR="0" indent="-285750" algn="l" defTabSz="457200" rtl="0" eaLnBrk="1" fontAlgn="auto" latinLnBrk="0" hangingPunct="1">
                        <a:lnSpc>
                          <a:spcPct val="100000"/>
                        </a:lnSpc>
                        <a:spcBef>
                          <a:spcPts val="0"/>
                        </a:spcBef>
                        <a:spcAft>
                          <a:spcPts val="0"/>
                        </a:spcAft>
                        <a:buClrTx/>
                        <a:buSzTx/>
                        <a:buFontTx/>
                        <a:buChar char="-"/>
                        <a:tabLst/>
                        <a:defRPr/>
                      </a:pPr>
                      <a:r>
                        <a:rPr lang="en-US" altLang="zh-TW" sz="1200" baseline="0" dirty="0"/>
                        <a:t>Experiential</a:t>
                      </a:r>
                      <a:r>
                        <a:rPr lang="zh-TW" altLang="en-US" sz="1200" baseline="0"/>
                        <a:t> </a:t>
                      </a:r>
                      <a:r>
                        <a:rPr lang="en-US" altLang="zh-TW" sz="1200" baseline="0" dirty="0"/>
                        <a:t>(VIP</a:t>
                      </a:r>
                      <a:r>
                        <a:rPr lang="zh-TW" altLang="en-US" sz="1200" baseline="0"/>
                        <a:t> </a:t>
                      </a:r>
                      <a:r>
                        <a:rPr lang="en-US" altLang="zh-TW" sz="1200" baseline="0" dirty="0"/>
                        <a:t>service)</a:t>
                      </a:r>
                      <a:endParaRPr lang="en-US" sz="1200" dirty="0"/>
                    </a:p>
                  </a:txBody>
                  <a:tcPr/>
                </a:tc>
                <a:extLst>
                  <a:ext uri="{0D108BD9-81ED-4DB2-BD59-A6C34878D82A}">
                    <a16:rowId xmlns="" xmlns:a16="http://schemas.microsoft.com/office/drawing/2014/main" val="10001"/>
                  </a:ext>
                </a:extLst>
              </a:tr>
            </a:tbl>
          </a:graphicData>
        </a:graphic>
      </p:graphicFrame>
      <p:sp>
        <p:nvSpPr>
          <p:cNvPr id="18" name="Title 1">
            <a:extLst>
              <a:ext uri="{FF2B5EF4-FFF2-40B4-BE49-F238E27FC236}">
                <a16:creationId xmlns="" xmlns:a16="http://schemas.microsoft.com/office/drawing/2014/main" id="{7C3B1A0A-1D50-47B4-B355-939E26C48214}"/>
              </a:ext>
            </a:extLst>
          </p:cNvPr>
          <p:cNvSpPr txBox="1">
            <a:spLocks/>
          </p:cNvSpPr>
          <p:nvPr/>
        </p:nvSpPr>
        <p:spPr bwMode="gray">
          <a:xfrm>
            <a:off x="830034" y="1645464"/>
            <a:ext cx="7793434" cy="2548630"/>
          </a:xfrm>
          <a:prstGeom prst="rect">
            <a:avLst/>
          </a:prstGeom>
        </p:spPr>
        <p:txBody>
          <a:bodyPr vert="horz" lIns="91440" tIns="45720" rIns="91440" bIns="45720" rtlCol="0" anchor="b">
            <a:normAutofit fontScale="55000" lnSpcReduction="20000"/>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HK" sz="3600" dirty="0">
                <a:solidFill>
                  <a:schemeClr val="bg1"/>
                </a:solidFill>
              </a:rPr>
              <a:t/>
            </a:r>
            <a:br>
              <a:rPr lang="en-HK" sz="3600" dirty="0">
                <a:solidFill>
                  <a:schemeClr val="bg1"/>
                </a:solidFill>
              </a:rPr>
            </a:br>
            <a:r>
              <a:rPr lang="en-HK" sz="3600" dirty="0">
                <a:solidFill>
                  <a:schemeClr val="bg1"/>
                </a:solidFill>
              </a:rPr>
              <a:t> </a:t>
            </a:r>
            <a:r>
              <a:rPr lang="en-US" altLang="zh-TW" sz="3600" dirty="0">
                <a:solidFill>
                  <a:schemeClr val="bg1"/>
                </a:solidFill>
              </a:rPr>
              <a:t>Theory</a:t>
            </a:r>
          </a:p>
          <a:p>
            <a:endParaRPr lang="en-HK" sz="3600" dirty="0">
              <a:solidFill>
                <a:schemeClr val="bg1"/>
              </a:solidFill>
            </a:endParaRPr>
          </a:p>
          <a:p>
            <a:pPr marL="342900" indent="-342900">
              <a:buFont typeface="Wingdings" panose="05000000000000000000" pitchFamily="2" charset="2"/>
              <a:buChar char="v"/>
            </a:pPr>
            <a:r>
              <a:rPr lang="en-US" sz="3600" dirty="0">
                <a:solidFill>
                  <a:schemeClr val="bg1"/>
                </a:solidFill>
              </a:rPr>
              <a:t>Design company’s market offering and image in the mind of the target market </a:t>
            </a:r>
            <a:r>
              <a:rPr lang="en-US" altLang="zh-TW" sz="3600" dirty="0">
                <a:solidFill>
                  <a:schemeClr val="bg1"/>
                </a:solidFill>
              </a:rPr>
              <a:t>(</a:t>
            </a:r>
            <a:r>
              <a:rPr lang="en-US" altLang="zh-TW" sz="3600" dirty="0" err="1">
                <a:solidFill>
                  <a:schemeClr val="bg1"/>
                </a:solidFill>
              </a:rPr>
              <a:t>R</a:t>
            </a:r>
            <a:r>
              <a:rPr lang="en-US" sz="3600" dirty="0" err="1">
                <a:solidFill>
                  <a:schemeClr val="bg1"/>
                </a:solidFill>
              </a:rPr>
              <a:t>ies</a:t>
            </a:r>
            <a:r>
              <a:rPr lang="en-US" sz="3600" dirty="0">
                <a:solidFill>
                  <a:schemeClr val="bg1"/>
                </a:solidFill>
              </a:rPr>
              <a:t> </a:t>
            </a:r>
            <a:r>
              <a:rPr lang="en-US" altLang="zh-TW" sz="3600" dirty="0">
                <a:solidFill>
                  <a:schemeClr val="bg1"/>
                </a:solidFill>
              </a:rPr>
              <a:t>&amp;</a:t>
            </a:r>
            <a:r>
              <a:rPr lang="zh-TW" altLang="en-US" sz="3600" dirty="0">
                <a:solidFill>
                  <a:schemeClr val="bg1"/>
                </a:solidFill>
              </a:rPr>
              <a:t> </a:t>
            </a:r>
            <a:r>
              <a:rPr lang="en-US" altLang="zh-TW" sz="3600" dirty="0">
                <a:solidFill>
                  <a:schemeClr val="bg1"/>
                </a:solidFill>
              </a:rPr>
              <a:t>T</a:t>
            </a:r>
            <a:r>
              <a:rPr lang="en-US" sz="3600" dirty="0">
                <a:solidFill>
                  <a:schemeClr val="bg1"/>
                </a:solidFill>
              </a:rPr>
              <a:t>rout</a:t>
            </a:r>
            <a:r>
              <a:rPr lang="en-US" altLang="zh-TW" sz="3600" dirty="0">
                <a:solidFill>
                  <a:schemeClr val="bg1"/>
                </a:solidFill>
              </a:rPr>
              <a:t>,</a:t>
            </a:r>
            <a:r>
              <a:rPr lang="zh-TW" altLang="en-US" sz="3600" dirty="0">
                <a:solidFill>
                  <a:schemeClr val="bg1"/>
                </a:solidFill>
              </a:rPr>
              <a:t> </a:t>
            </a:r>
            <a:r>
              <a:rPr lang="en-US" sz="3600" dirty="0">
                <a:solidFill>
                  <a:schemeClr val="bg1"/>
                </a:solidFill>
              </a:rPr>
              <a:t>2000)</a:t>
            </a:r>
            <a:r>
              <a:rPr lang="en-US" altLang="zh-TW" sz="3600" dirty="0">
                <a:solidFill>
                  <a:schemeClr val="bg1"/>
                </a:solidFill>
              </a:rPr>
              <a:t>.</a:t>
            </a:r>
            <a:r>
              <a:rPr lang="en-US" sz="3600" dirty="0">
                <a:solidFill>
                  <a:schemeClr val="bg1"/>
                </a:solidFill>
              </a:rPr>
              <a:t> </a:t>
            </a:r>
          </a:p>
          <a:p>
            <a:pPr marL="342900" indent="-342900">
              <a:buFont typeface="Wingdings" panose="05000000000000000000" pitchFamily="2" charset="2"/>
              <a:buChar char="v"/>
            </a:pPr>
            <a:r>
              <a:rPr lang="en-US" altLang="zh-TW" sz="3600" dirty="0">
                <a:solidFill>
                  <a:schemeClr val="bg1"/>
                </a:solidFill>
              </a:rPr>
              <a:t>Fulfill</a:t>
            </a:r>
            <a:r>
              <a:rPr lang="zh-TW" altLang="en-US" sz="3600" dirty="0">
                <a:solidFill>
                  <a:schemeClr val="bg1"/>
                </a:solidFill>
              </a:rPr>
              <a:t> </a:t>
            </a:r>
            <a:r>
              <a:rPr lang="en-US" altLang="zh-TW" sz="3600" dirty="0">
                <a:solidFill>
                  <a:schemeClr val="bg1"/>
                </a:solidFill>
              </a:rPr>
              <a:t>consumer’s</a:t>
            </a:r>
            <a:r>
              <a:rPr lang="zh-TW" altLang="en-US" sz="3600" dirty="0">
                <a:solidFill>
                  <a:schemeClr val="bg1"/>
                </a:solidFill>
              </a:rPr>
              <a:t> </a:t>
            </a:r>
            <a:r>
              <a:rPr lang="en-US" altLang="zh-TW" sz="3600" dirty="0">
                <a:solidFill>
                  <a:schemeClr val="bg1"/>
                </a:solidFill>
              </a:rPr>
              <a:t>needs</a:t>
            </a:r>
            <a:r>
              <a:rPr lang="zh-TW" altLang="en-US" sz="3600" dirty="0">
                <a:solidFill>
                  <a:schemeClr val="bg1"/>
                </a:solidFill>
              </a:rPr>
              <a:t> </a:t>
            </a:r>
            <a:r>
              <a:rPr lang="en-US" altLang="zh-TW" sz="3600" dirty="0">
                <a:solidFill>
                  <a:schemeClr val="bg1"/>
                </a:solidFill>
              </a:rPr>
              <a:t>and</a:t>
            </a:r>
            <a:r>
              <a:rPr lang="zh-TW" altLang="en-US" sz="3600" dirty="0">
                <a:solidFill>
                  <a:schemeClr val="bg1"/>
                </a:solidFill>
              </a:rPr>
              <a:t> </a:t>
            </a:r>
            <a:r>
              <a:rPr lang="en-US" altLang="zh-TW" sz="3600" dirty="0">
                <a:solidFill>
                  <a:schemeClr val="bg1"/>
                </a:solidFill>
              </a:rPr>
              <a:t>expectation.</a:t>
            </a:r>
            <a:r>
              <a:rPr lang="zh-TW" altLang="en-US" sz="3600" dirty="0">
                <a:solidFill>
                  <a:schemeClr val="bg1"/>
                </a:solidFill>
              </a:rPr>
              <a:t> </a:t>
            </a:r>
            <a:endParaRPr lang="en-US" altLang="zh-TW" sz="3600" dirty="0">
              <a:solidFill>
                <a:schemeClr val="bg1"/>
              </a:solidFill>
            </a:endParaRPr>
          </a:p>
          <a:p>
            <a:r>
              <a:rPr lang="en-US" altLang="zh-HK" sz="3600" dirty="0">
                <a:solidFill>
                  <a:schemeClr val="bg1"/>
                </a:solidFill>
              </a:rPr>
              <a:t/>
            </a:r>
            <a:br>
              <a:rPr lang="en-US" altLang="zh-HK" sz="3600" dirty="0">
                <a:solidFill>
                  <a:schemeClr val="bg1"/>
                </a:solidFill>
              </a:rPr>
            </a:br>
            <a:r>
              <a:rPr lang="en-US" altLang="zh-TW" sz="3600" dirty="0">
                <a:solidFill>
                  <a:schemeClr val="bg1"/>
                </a:solidFill>
              </a:rPr>
              <a:t>Positioning:</a:t>
            </a:r>
            <a:r>
              <a:rPr lang="zh-TW" altLang="en-US" sz="3600" dirty="0">
                <a:solidFill>
                  <a:schemeClr val="bg1"/>
                </a:solidFill>
              </a:rPr>
              <a:t> </a:t>
            </a:r>
            <a:r>
              <a:rPr lang="en-US" altLang="zh-TW" sz="3600" dirty="0">
                <a:solidFill>
                  <a:schemeClr val="bg1"/>
                </a:solidFill>
              </a:rPr>
              <a:t>brand</a:t>
            </a:r>
            <a:r>
              <a:rPr lang="zh-TW" altLang="en-US" sz="3600" dirty="0">
                <a:solidFill>
                  <a:schemeClr val="bg1"/>
                </a:solidFill>
              </a:rPr>
              <a:t> </a:t>
            </a:r>
            <a:r>
              <a:rPr lang="en-US" altLang="zh-TW" sz="3600" dirty="0">
                <a:solidFill>
                  <a:schemeClr val="bg1"/>
                </a:solidFill>
              </a:rPr>
              <a:t>extension</a:t>
            </a:r>
            <a:r>
              <a:rPr lang="en-US" altLang="zh-TW" sz="2000" dirty="0">
                <a:solidFill>
                  <a:schemeClr val="accent1">
                    <a:lumMod val="60000"/>
                    <a:lumOff val="40000"/>
                  </a:schemeClr>
                </a:solidFill>
              </a:rPr>
              <a:t/>
            </a:r>
            <a:br>
              <a:rPr lang="en-US" altLang="zh-TW" sz="2000" dirty="0">
                <a:solidFill>
                  <a:schemeClr val="accent1">
                    <a:lumMod val="60000"/>
                    <a:lumOff val="40000"/>
                  </a:schemeClr>
                </a:solidFill>
              </a:rPr>
            </a:br>
            <a:r>
              <a:rPr lang="en-US" altLang="zh-TW" sz="2000" dirty="0">
                <a:solidFill>
                  <a:schemeClr val="accent1">
                    <a:lumMod val="60000"/>
                    <a:lumOff val="40000"/>
                  </a:schemeClr>
                </a:solidFill>
              </a:rPr>
              <a:t/>
            </a:r>
            <a:br>
              <a:rPr lang="en-US" altLang="zh-TW" sz="2000" dirty="0">
                <a:solidFill>
                  <a:schemeClr val="accent1">
                    <a:lumMod val="60000"/>
                    <a:lumOff val="40000"/>
                  </a:schemeClr>
                </a:solidFill>
              </a:rPr>
            </a:br>
            <a:endParaRPr lang="en-US" sz="2000" dirty="0">
              <a:solidFill>
                <a:schemeClr val="bg1"/>
              </a:solidFill>
            </a:endParaRPr>
          </a:p>
          <a:p>
            <a:pPr marL="342900" indent="-342900">
              <a:buFont typeface="Wingdings" panose="05000000000000000000" pitchFamily="2" charset="2"/>
              <a:buChar char="v"/>
            </a:pPr>
            <a:endParaRPr lang="en-US" sz="2000" b="1" dirty="0">
              <a:solidFill>
                <a:schemeClr val="bg1"/>
              </a:solidFill>
            </a:endParaRPr>
          </a:p>
          <a:p>
            <a:pPr marL="342900" indent="-342900">
              <a:buFont typeface="Wingdings" panose="05000000000000000000" pitchFamily="2" charset="2"/>
              <a:buChar char="v"/>
            </a:pPr>
            <a:endParaRPr lang="en-US" sz="2400" b="1" dirty="0">
              <a:solidFill>
                <a:schemeClr val="bg1"/>
              </a:solidFill>
            </a:endParaRPr>
          </a:p>
          <a:p>
            <a:pPr marL="342900" indent="-342900">
              <a:buFont typeface="Wingdings" panose="05000000000000000000" pitchFamily="2" charset="2"/>
              <a:buChar char="v"/>
            </a:pPr>
            <a:endParaRPr lang="en-US" sz="2400" b="1" dirty="0">
              <a:solidFill>
                <a:schemeClr val="bg1"/>
              </a:solidFill>
            </a:endParaRPr>
          </a:p>
          <a:p>
            <a:pPr marL="342900" indent="-342900">
              <a:buFont typeface="Wingdings" panose="05000000000000000000" pitchFamily="2" charset="2"/>
              <a:buChar char="v"/>
            </a:pPr>
            <a:endParaRPr lang="en-US" sz="2400" b="1" dirty="0">
              <a:solidFill>
                <a:schemeClr val="bg1"/>
              </a:solidFill>
            </a:endParaRPr>
          </a:p>
          <a:p>
            <a:pPr marL="342900" indent="-342900">
              <a:buFont typeface="Wingdings" panose="05000000000000000000" pitchFamily="2" charset="2"/>
              <a:buChar char="v"/>
            </a:pPr>
            <a:endParaRPr lang="en-HK" sz="2100" b="1" dirty="0">
              <a:solidFill>
                <a:schemeClr val="bg1"/>
              </a:solidFill>
            </a:endParaRPr>
          </a:p>
          <a:p>
            <a:pPr marL="342900" indent="-342900">
              <a:buFont typeface="Wingdings" panose="05000000000000000000" pitchFamily="2" charset="2"/>
              <a:buChar char="v"/>
            </a:pPr>
            <a:endParaRPr lang="en-HK" sz="2100" dirty="0">
              <a:solidFill>
                <a:schemeClr val="accent1">
                  <a:lumMod val="40000"/>
                  <a:lumOff val="60000"/>
                </a:schemeClr>
              </a:solidFill>
            </a:endParaRPr>
          </a:p>
        </p:txBody>
      </p:sp>
      <p:sp>
        <p:nvSpPr>
          <p:cNvPr id="4" name="TextBox 3"/>
          <p:cNvSpPr txBox="1"/>
          <p:nvPr/>
        </p:nvSpPr>
        <p:spPr>
          <a:xfrm>
            <a:off x="8727706" y="2396875"/>
            <a:ext cx="2397650" cy="276999"/>
          </a:xfrm>
          <a:prstGeom prst="rect">
            <a:avLst/>
          </a:prstGeom>
          <a:noFill/>
        </p:spPr>
        <p:txBody>
          <a:bodyPr wrap="square" rtlCol="0">
            <a:spAutoFit/>
          </a:bodyPr>
          <a:lstStyle/>
          <a:p>
            <a:r>
              <a:rPr lang="en-US" altLang="zh-TW" sz="1200" b="1" u="sng">
                <a:solidFill>
                  <a:schemeClr val="tx2">
                    <a:lumMod val="60000"/>
                    <a:lumOff val="40000"/>
                  </a:schemeClr>
                </a:solidFill>
              </a:rPr>
              <a:t>Positioning</a:t>
            </a:r>
            <a:r>
              <a:rPr lang="zh-TW" altLang="en-US" sz="1200" b="1" u="sng">
                <a:solidFill>
                  <a:schemeClr val="tx2">
                    <a:lumMod val="60000"/>
                    <a:lumOff val="40000"/>
                  </a:schemeClr>
                </a:solidFill>
              </a:rPr>
              <a:t> </a:t>
            </a:r>
            <a:r>
              <a:rPr lang="en-US" altLang="zh-TW" sz="1200" b="1" u="sng">
                <a:solidFill>
                  <a:schemeClr val="tx2">
                    <a:lumMod val="60000"/>
                    <a:lumOff val="40000"/>
                  </a:schemeClr>
                </a:solidFill>
              </a:rPr>
              <a:t>Map</a:t>
            </a:r>
            <a:r>
              <a:rPr lang="zh-TW" altLang="en-US" sz="1200" b="1" u="sng">
                <a:solidFill>
                  <a:schemeClr val="tx2">
                    <a:lumMod val="60000"/>
                    <a:lumOff val="40000"/>
                  </a:schemeClr>
                </a:solidFill>
              </a:rPr>
              <a:t> </a:t>
            </a:r>
            <a:endParaRPr lang="en-US" altLang="zh-TW" sz="1200" b="1" u="sng">
              <a:solidFill>
                <a:schemeClr val="tx2">
                  <a:lumMod val="60000"/>
                  <a:lumOff val="40000"/>
                </a:schemeClr>
              </a:solidFill>
            </a:endParaRPr>
          </a:p>
        </p:txBody>
      </p:sp>
      <p:sp>
        <p:nvSpPr>
          <p:cNvPr id="5" name="TextBox 4"/>
          <p:cNvSpPr txBox="1"/>
          <p:nvPr/>
        </p:nvSpPr>
        <p:spPr>
          <a:xfrm>
            <a:off x="8800623" y="2652628"/>
            <a:ext cx="1899139" cy="276999"/>
          </a:xfrm>
          <a:prstGeom prst="rect">
            <a:avLst/>
          </a:prstGeom>
          <a:noFill/>
        </p:spPr>
        <p:txBody>
          <a:bodyPr wrap="square" rtlCol="0">
            <a:spAutoFit/>
          </a:bodyPr>
          <a:lstStyle/>
          <a:p>
            <a:r>
              <a:rPr lang="en-US" altLang="zh-TW" sz="1200">
                <a:solidFill>
                  <a:schemeClr val="tx2">
                    <a:lumMod val="60000"/>
                    <a:lumOff val="40000"/>
                  </a:schemeClr>
                </a:solidFill>
              </a:rPr>
              <a:t>High</a:t>
            </a:r>
            <a:r>
              <a:rPr lang="zh-TW" altLang="en-US" sz="1200">
                <a:solidFill>
                  <a:schemeClr val="tx2">
                    <a:lumMod val="60000"/>
                    <a:lumOff val="40000"/>
                  </a:schemeClr>
                </a:solidFill>
              </a:rPr>
              <a:t> </a:t>
            </a:r>
            <a:r>
              <a:rPr lang="en-US" altLang="zh-TW" sz="1200">
                <a:solidFill>
                  <a:schemeClr val="tx2">
                    <a:lumMod val="60000"/>
                    <a:lumOff val="40000"/>
                  </a:schemeClr>
                </a:solidFill>
              </a:rPr>
              <a:t>Quality</a:t>
            </a:r>
            <a:endParaRPr lang="en-US" sz="1200">
              <a:solidFill>
                <a:schemeClr val="tx2">
                  <a:lumMod val="60000"/>
                  <a:lumOff val="40000"/>
                </a:schemeClr>
              </a:solidFill>
            </a:endParaRPr>
          </a:p>
        </p:txBody>
      </p:sp>
      <p:sp>
        <p:nvSpPr>
          <p:cNvPr id="6" name="TextBox 5"/>
          <p:cNvSpPr txBox="1"/>
          <p:nvPr/>
        </p:nvSpPr>
        <p:spPr>
          <a:xfrm>
            <a:off x="8976961" y="4968965"/>
            <a:ext cx="1899139" cy="276999"/>
          </a:xfrm>
          <a:prstGeom prst="rect">
            <a:avLst/>
          </a:prstGeom>
          <a:noFill/>
        </p:spPr>
        <p:txBody>
          <a:bodyPr wrap="square" rtlCol="0">
            <a:spAutoFit/>
          </a:bodyPr>
          <a:lstStyle/>
          <a:p>
            <a:r>
              <a:rPr lang="en-US" altLang="zh-TW" sz="1200">
                <a:solidFill>
                  <a:schemeClr val="tx2">
                    <a:lumMod val="60000"/>
                    <a:lumOff val="40000"/>
                  </a:schemeClr>
                </a:solidFill>
              </a:rPr>
              <a:t>Low</a:t>
            </a:r>
            <a:r>
              <a:rPr lang="zh-TW" altLang="en-US" sz="1200">
                <a:solidFill>
                  <a:schemeClr val="tx2">
                    <a:lumMod val="60000"/>
                    <a:lumOff val="40000"/>
                  </a:schemeClr>
                </a:solidFill>
              </a:rPr>
              <a:t> </a:t>
            </a:r>
            <a:r>
              <a:rPr lang="en-US" altLang="zh-TW" sz="1200">
                <a:solidFill>
                  <a:schemeClr val="tx2">
                    <a:lumMod val="60000"/>
                    <a:lumOff val="40000"/>
                  </a:schemeClr>
                </a:solidFill>
              </a:rPr>
              <a:t>Quality</a:t>
            </a:r>
            <a:endParaRPr lang="en-US" sz="1200">
              <a:solidFill>
                <a:schemeClr val="tx2">
                  <a:lumMod val="60000"/>
                  <a:lumOff val="40000"/>
                </a:schemeClr>
              </a:solidFill>
            </a:endParaRPr>
          </a:p>
        </p:txBody>
      </p:sp>
      <p:sp>
        <p:nvSpPr>
          <p:cNvPr id="7" name="TextBox 6"/>
          <p:cNvSpPr txBox="1"/>
          <p:nvPr/>
        </p:nvSpPr>
        <p:spPr>
          <a:xfrm>
            <a:off x="10429516" y="3931793"/>
            <a:ext cx="1899139" cy="276999"/>
          </a:xfrm>
          <a:prstGeom prst="rect">
            <a:avLst/>
          </a:prstGeom>
          <a:noFill/>
        </p:spPr>
        <p:txBody>
          <a:bodyPr wrap="square" rtlCol="0">
            <a:spAutoFit/>
          </a:bodyPr>
          <a:lstStyle/>
          <a:p>
            <a:r>
              <a:rPr lang="en-US" altLang="zh-TW" sz="1200">
                <a:solidFill>
                  <a:schemeClr val="tx2">
                    <a:lumMod val="60000"/>
                    <a:lumOff val="40000"/>
                  </a:schemeClr>
                </a:solidFill>
              </a:rPr>
              <a:t>Cheap</a:t>
            </a:r>
            <a:endParaRPr lang="en-US" sz="1200">
              <a:solidFill>
                <a:schemeClr val="tx2">
                  <a:lumMod val="60000"/>
                  <a:lumOff val="40000"/>
                </a:schemeClr>
              </a:solidFill>
            </a:endParaRPr>
          </a:p>
        </p:txBody>
      </p:sp>
      <p:sp>
        <p:nvSpPr>
          <p:cNvPr id="10" name="TextBox 9"/>
          <p:cNvSpPr txBox="1"/>
          <p:nvPr/>
        </p:nvSpPr>
        <p:spPr>
          <a:xfrm>
            <a:off x="7692852" y="3956175"/>
            <a:ext cx="1899139" cy="276999"/>
          </a:xfrm>
          <a:prstGeom prst="rect">
            <a:avLst/>
          </a:prstGeom>
          <a:noFill/>
        </p:spPr>
        <p:txBody>
          <a:bodyPr wrap="square" rtlCol="0">
            <a:spAutoFit/>
          </a:bodyPr>
          <a:lstStyle/>
          <a:p>
            <a:r>
              <a:rPr lang="en-US" altLang="zh-TW" sz="1200">
                <a:solidFill>
                  <a:schemeClr val="tx2">
                    <a:lumMod val="60000"/>
                    <a:lumOff val="40000"/>
                  </a:schemeClr>
                </a:solidFill>
              </a:rPr>
              <a:t>Expensive</a:t>
            </a:r>
            <a:endParaRPr lang="en-US" sz="1200">
              <a:solidFill>
                <a:schemeClr val="tx2">
                  <a:lumMod val="60000"/>
                  <a:lumOff val="40000"/>
                </a:schemeClr>
              </a:solidFill>
            </a:endParaRPr>
          </a:p>
        </p:txBody>
      </p:sp>
      <p:cxnSp>
        <p:nvCxnSpPr>
          <p:cNvPr id="11" name="Straight Connector 10"/>
          <p:cNvCxnSpPr/>
          <p:nvPr/>
        </p:nvCxnSpPr>
        <p:spPr>
          <a:xfrm flipV="1">
            <a:off x="8451028" y="3921169"/>
            <a:ext cx="1982989" cy="212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9442523" y="3010074"/>
            <a:ext cx="34959" cy="19205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5-Point Star 12"/>
          <p:cNvSpPr/>
          <p:nvPr/>
        </p:nvSpPr>
        <p:spPr>
          <a:xfrm>
            <a:off x="8288035" y="3569237"/>
            <a:ext cx="372232" cy="276999"/>
          </a:xfrm>
          <a:prstGeom prst="star5">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2">
                  <a:lumMod val="60000"/>
                  <a:lumOff val="40000"/>
                </a:schemeClr>
              </a:solidFill>
            </a:endParaRPr>
          </a:p>
        </p:txBody>
      </p:sp>
      <p:sp>
        <p:nvSpPr>
          <p:cNvPr id="14" name="TextBox 13"/>
          <p:cNvSpPr txBox="1"/>
          <p:nvPr/>
        </p:nvSpPr>
        <p:spPr>
          <a:xfrm>
            <a:off x="7863421" y="3324519"/>
            <a:ext cx="1728570" cy="276999"/>
          </a:xfrm>
          <a:prstGeom prst="rect">
            <a:avLst/>
          </a:prstGeom>
          <a:noFill/>
        </p:spPr>
        <p:txBody>
          <a:bodyPr wrap="square" rtlCol="0">
            <a:spAutoFit/>
          </a:bodyPr>
          <a:lstStyle/>
          <a:p>
            <a:r>
              <a:rPr lang="en-US" altLang="zh-TW" sz="1200">
                <a:solidFill>
                  <a:schemeClr val="tx2">
                    <a:lumMod val="60000"/>
                    <a:lumOff val="40000"/>
                  </a:schemeClr>
                </a:solidFill>
              </a:rPr>
              <a:t>Nespresso</a:t>
            </a:r>
            <a:endParaRPr lang="en-US" sz="1200">
              <a:solidFill>
                <a:schemeClr val="tx2">
                  <a:lumMod val="60000"/>
                  <a:lumOff val="40000"/>
                </a:schemeClr>
              </a:solidFill>
            </a:endParaRPr>
          </a:p>
        </p:txBody>
      </p:sp>
      <p:sp>
        <p:nvSpPr>
          <p:cNvPr id="16" name="TextBox 15"/>
          <p:cNvSpPr txBox="1"/>
          <p:nvPr/>
        </p:nvSpPr>
        <p:spPr>
          <a:xfrm>
            <a:off x="9545239" y="4020551"/>
            <a:ext cx="1728570" cy="276999"/>
          </a:xfrm>
          <a:prstGeom prst="rect">
            <a:avLst/>
          </a:prstGeom>
          <a:noFill/>
        </p:spPr>
        <p:txBody>
          <a:bodyPr wrap="square" rtlCol="0">
            <a:spAutoFit/>
          </a:bodyPr>
          <a:lstStyle/>
          <a:p>
            <a:r>
              <a:rPr lang="en-US" altLang="zh-TW" sz="1200">
                <a:solidFill>
                  <a:schemeClr val="tx2">
                    <a:lumMod val="60000"/>
                    <a:lumOff val="40000"/>
                  </a:schemeClr>
                </a:solidFill>
              </a:rPr>
              <a:t>Nescafe</a:t>
            </a:r>
            <a:endParaRPr lang="en-US" sz="1200">
              <a:solidFill>
                <a:schemeClr val="tx2">
                  <a:lumMod val="60000"/>
                  <a:lumOff val="40000"/>
                </a:schemeClr>
              </a:solidFill>
            </a:endParaRPr>
          </a:p>
        </p:txBody>
      </p:sp>
      <p:sp>
        <p:nvSpPr>
          <p:cNvPr id="21" name="Rectangle 20"/>
          <p:cNvSpPr/>
          <p:nvPr/>
        </p:nvSpPr>
        <p:spPr>
          <a:xfrm>
            <a:off x="8666797" y="3569238"/>
            <a:ext cx="750526" cy="276999"/>
          </a:xfrm>
          <a:prstGeom prst="rect">
            <a:avLst/>
          </a:prstGeom>
        </p:spPr>
        <p:txBody>
          <a:bodyPr wrap="none">
            <a:spAutoFit/>
          </a:bodyPr>
          <a:lstStyle/>
          <a:p>
            <a:r>
              <a:rPr lang="en-US" sz="1200" err="1">
                <a:solidFill>
                  <a:schemeClr val="tx2">
                    <a:lumMod val="60000"/>
                    <a:lumOff val="40000"/>
                  </a:schemeClr>
                </a:solidFill>
              </a:rPr>
              <a:t>Tassimo</a:t>
            </a:r>
            <a:endParaRPr lang="en-US" sz="1200">
              <a:solidFill>
                <a:schemeClr val="tx2">
                  <a:lumMod val="60000"/>
                  <a:lumOff val="40000"/>
                </a:schemeClr>
              </a:solidFill>
            </a:endParaRPr>
          </a:p>
        </p:txBody>
      </p:sp>
      <p:sp>
        <p:nvSpPr>
          <p:cNvPr id="22" name="Rectangle 21"/>
          <p:cNvSpPr/>
          <p:nvPr/>
        </p:nvSpPr>
        <p:spPr>
          <a:xfrm>
            <a:off x="8709885" y="3350894"/>
            <a:ext cx="649537" cy="276999"/>
          </a:xfrm>
          <a:prstGeom prst="rect">
            <a:avLst/>
          </a:prstGeom>
        </p:spPr>
        <p:txBody>
          <a:bodyPr wrap="none">
            <a:spAutoFit/>
          </a:bodyPr>
          <a:lstStyle/>
          <a:p>
            <a:r>
              <a:rPr lang="en-US" sz="1200">
                <a:solidFill>
                  <a:schemeClr val="tx2">
                    <a:lumMod val="60000"/>
                    <a:lumOff val="40000"/>
                  </a:schemeClr>
                </a:solidFill>
              </a:rPr>
              <a:t>Keurig</a:t>
            </a:r>
          </a:p>
        </p:txBody>
      </p:sp>
    </p:spTree>
    <p:extLst>
      <p:ext uri="{BB962C8B-B14F-4D97-AF65-F5344CB8AC3E}">
        <p14:creationId xmlns="" xmlns:p14="http://schemas.microsoft.com/office/powerpoint/2010/main" val="1543142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itle 1">
            <a:extLst>
              <a:ext uri="{FF2B5EF4-FFF2-40B4-BE49-F238E27FC236}">
                <a16:creationId xmlns="" xmlns:a16="http://schemas.microsoft.com/office/drawing/2014/main" id="{802ED058-8616-40C3-B068-BE07C77146EE}"/>
              </a:ext>
            </a:extLst>
          </p:cNvPr>
          <p:cNvSpPr txBox="1">
            <a:spLocks/>
          </p:cNvSpPr>
          <p:nvPr/>
        </p:nvSpPr>
        <p:spPr bwMode="gray">
          <a:xfrm>
            <a:off x="6890115" y="4095527"/>
            <a:ext cx="4644185" cy="1923534"/>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HK" sz="2000">
              <a:solidFill>
                <a:schemeClr val="accent6">
                  <a:lumMod val="40000"/>
                  <a:lumOff val="60000"/>
                </a:schemeClr>
              </a:solidFill>
            </a:endParaRPr>
          </a:p>
          <a:p>
            <a:endParaRPr lang="en-HK" sz="2000">
              <a:solidFill>
                <a:schemeClr val="accent6">
                  <a:lumMod val="40000"/>
                  <a:lumOff val="60000"/>
                </a:schemeClr>
              </a:solidFill>
            </a:endParaRPr>
          </a:p>
          <a:p>
            <a:endParaRPr lang="en-HK" sz="2000">
              <a:solidFill>
                <a:schemeClr val="accent6">
                  <a:lumMod val="40000"/>
                  <a:lumOff val="60000"/>
                </a:schemeClr>
              </a:solidFill>
            </a:endParaRPr>
          </a:p>
          <a:p>
            <a:r>
              <a:rPr lang="en-HK" sz="2000">
                <a:solidFill>
                  <a:schemeClr val="accent6">
                    <a:lumMod val="40000"/>
                    <a:lumOff val="60000"/>
                  </a:schemeClr>
                </a:solidFill>
              </a:rPr>
              <a:t/>
            </a:r>
            <a:br>
              <a:rPr lang="en-HK" sz="2000">
                <a:solidFill>
                  <a:schemeClr val="accent6">
                    <a:lumMod val="40000"/>
                    <a:lumOff val="60000"/>
                  </a:schemeClr>
                </a:solidFill>
              </a:rPr>
            </a:br>
            <a:endParaRPr lang="en-HK" sz="2000">
              <a:solidFill>
                <a:schemeClr val="accent6">
                  <a:lumMod val="40000"/>
                  <a:lumOff val="60000"/>
                </a:schemeClr>
              </a:solidFill>
            </a:endParaRPr>
          </a:p>
          <a:p>
            <a:endParaRPr lang="en-HK" sz="6600"/>
          </a:p>
        </p:txBody>
      </p:sp>
      <p:sp>
        <p:nvSpPr>
          <p:cNvPr id="6" name="Title 5">
            <a:extLst>
              <a:ext uri="{FF2B5EF4-FFF2-40B4-BE49-F238E27FC236}">
                <a16:creationId xmlns="" xmlns:a16="http://schemas.microsoft.com/office/drawing/2014/main" id="{879A140D-32D7-4133-989D-0FB724FB3B27}"/>
              </a:ext>
            </a:extLst>
          </p:cNvPr>
          <p:cNvSpPr>
            <a:spLocks noGrp="1"/>
          </p:cNvSpPr>
          <p:nvPr>
            <p:ph type="ctrTitle"/>
          </p:nvPr>
        </p:nvSpPr>
        <p:spPr>
          <a:xfrm>
            <a:off x="1456796" y="652673"/>
            <a:ext cx="8825658" cy="874286"/>
          </a:xfrm>
        </p:spPr>
        <p:txBody>
          <a:bodyPr/>
          <a:lstStyle/>
          <a:p>
            <a:pPr algn="ctr"/>
            <a:r>
              <a:rPr lang="en-HK" sz="3600" b="1" u="sng" dirty="0">
                <a:solidFill>
                  <a:schemeClr val="bg1"/>
                </a:solidFill>
              </a:rPr>
              <a:t>Customer-based Brand equity </a:t>
            </a:r>
          </a:p>
        </p:txBody>
      </p:sp>
      <p:pic>
        <p:nvPicPr>
          <p:cNvPr id="2051"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923800" y="1670885"/>
            <a:ext cx="8014284" cy="388648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文字方塊 1"/>
          <p:cNvSpPr txBox="1"/>
          <p:nvPr/>
        </p:nvSpPr>
        <p:spPr>
          <a:xfrm>
            <a:off x="5161496" y="5715000"/>
            <a:ext cx="4940995" cy="369332"/>
          </a:xfrm>
          <a:prstGeom prst="rect">
            <a:avLst/>
          </a:prstGeom>
          <a:noFill/>
        </p:spPr>
        <p:txBody>
          <a:bodyPr wrap="square" rtlCol="0">
            <a:spAutoFit/>
          </a:bodyPr>
          <a:lstStyle/>
          <a:p>
            <a:pPr algn="r"/>
            <a:r>
              <a:rPr lang="en-US" altLang="zh-HK" b="1">
                <a:solidFill>
                  <a:schemeClr val="accent6">
                    <a:lumMod val="40000"/>
                    <a:lumOff val="60000"/>
                  </a:schemeClr>
                </a:solidFill>
              </a:rPr>
              <a:t>(Keller, 2012)</a:t>
            </a:r>
            <a:endParaRPr lang="zh-HK" altLang="en-US" b="1">
              <a:solidFill>
                <a:schemeClr val="accent6">
                  <a:lumMod val="40000"/>
                  <a:lumOff val="60000"/>
                </a:schemeClr>
              </a:solidFill>
            </a:endParaRPr>
          </a:p>
        </p:txBody>
      </p:sp>
    </p:spTree>
    <p:extLst>
      <p:ext uri="{BB962C8B-B14F-4D97-AF65-F5344CB8AC3E}">
        <p14:creationId xmlns="" xmlns:p14="http://schemas.microsoft.com/office/powerpoint/2010/main" val="2048278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 xmlns:a16="http://schemas.microsoft.com/office/drawing/2014/main" id="{879A140D-32D7-4133-989D-0FB724FB3B27}"/>
              </a:ext>
            </a:extLst>
          </p:cNvPr>
          <p:cNvSpPr>
            <a:spLocks noGrp="1"/>
          </p:cNvSpPr>
          <p:nvPr>
            <p:ph type="ctrTitle"/>
          </p:nvPr>
        </p:nvSpPr>
        <p:spPr>
          <a:xfrm>
            <a:off x="714446" y="594253"/>
            <a:ext cx="5370464" cy="1709645"/>
          </a:xfrm>
        </p:spPr>
        <p:txBody>
          <a:bodyPr>
            <a:normAutofit/>
          </a:bodyPr>
          <a:lstStyle/>
          <a:p>
            <a:r>
              <a:rPr lang="en-HK" sz="3600" b="1" u="sng" dirty="0">
                <a:solidFill>
                  <a:schemeClr val="bg1"/>
                </a:solidFill>
              </a:rPr>
              <a:t>Brand Archetypes</a:t>
            </a:r>
            <a:r>
              <a:rPr lang="en-HK" sz="5000" b="1" dirty="0">
                <a:solidFill>
                  <a:schemeClr val="accent6">
                    <a:lumMod val="40000"/>
                    <a:lumOff val="60000"/>
                  </a:schemeClr>
                </a:solidFill>
              </a:rPr>
              <a:t/>
            </a:r>
            <a:br>
              <a:rPr lang="en-HK" sz="5000" b="1" dirty="0">
                <a:solidFill>
                  <a:schemeClr val="accent6">
                    <a:lumMod val="40000"/>
                    <a:lumOff val="60000"/>
                  </a:schemeClr>
                </a:solidFill>
              </a:rPr>
            </a:br>
            <a:r>
              <a:rPr lang="en-HK" sz="5000" b="1" dirty="0">
                <a:solidFill>
                  <a:srgbClr val="FFFFFF"/>
                </a:solidFill>
              </a:rPr>
              <a:t> </a:t>
            </a:r>
          </a:p>
        </p:txBody>
      </p:sp>
      <p:sp>
        <p:nvSpPr>
          <p:cNvPr id="57" name="Title 1">
            <a:extLst>
              <a:ext uri="{FF2B5EF4-FFF2-40B4-BE49-F238E27FC236}">
                <a16:creationId xmlns="" xmlns:a16="http://schemas.microsoft.com/office/drawing/2014/main" id="{802ED058-8616-40C3-B068-BE07C77146EE}"/>
              </a:ext>
            </a:extLst>
          </p:cNvPr>
          <p:cNvSpPr txBox="1">
            <a:spLocks/>
          </p:cNvSpPr>
          <p:nvPr/>
        </p:nvSpPr>
        <p:spPr bwMode="gray">
          <a:xfrm>
            <a:off x="6916508" y="3948724"/>
            <a:ext cx="4644185" cy="1923534"/>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Aft>
                <a:spcPts val="600"/>
              </a:spcAft>
            </a:pPr>
            <a:endParaRPr lang="en-HK" sz="1800">
              <a:solidFill>
                <a:schemeClr val="accent6">
                  <a:lumMod val="40000"/>
                  <a:lumOff val="60000"/>
                </a:schemeClr>
              </a:solidFill>
            </a:endParaRPr>
          </a:p>
          <a:p>
            <a:pPr>
              <a:spcAft>
                <a:spcPts val="600"/>
              </a:spcAft>
            </a:pPr>
            <a:endParaRPr lang="en-HK" sz="1800">
              <a:solidFill>
                <a:schemeClr val="accent6">
                  <a:lumMod val="40000"/>
                  <a:lumOff val="60000"/>
                </a:schemeClr>
              </a:solidFill>
            </a:endParaRPr>
          </a:p>
          <a:p>
            <a:pPr>
              <a:spcAft>
                <a:spcPts val="600"/>
              </a:spcAft>
            </a:pPr>
            <a:endParaRPr lang="en-HK" sz="1800">
              <a:solidFill>
                <a:schemeClr val="accent6">
                  <a:lumMod val="40000"/>
                  <a:lumOff val="60000"/>
                </a:schemeClr>
              </a:solidFill>
            </a:endParaRPr>
          </a:p>
          <a:p>
            <a:pPr>
              <a:spcAft>
                <a:spcPts val="600"/>
              </a:spcAft>
            </a:pPr>
            <a:r>
              <a:rPr lang="en-HK" sz="1800">
                <a:solidFill>
                  <a:schemeClr val="accent6">
                    <a:lumMod val="40000"/>
                    <a:lumOff val="60000"/>
                  </a:schemeClr>
                </a:solidFill>
              </a:rPr>
              <a:t/>
            </a:r>
            <a:br>
              <a:rPr lang="en-HK" sz="1800">
                <a:solidFill>
                  <a:schemeClr val="accent6">
                    <a:lumMod val="40000"/>
                    <a:lumOff val="60000"/>
                  </a:schemeClr>
                </a:solidFill>
              </a:rPr>
            </a:br>
            <a:endParaRPr lang="en-HK" sz="1800">
              <a:solidFill>
                <a:schemeClr val="accent6">
                  <a:lumMod val="40000"/>
                  <a:lumOff val="60000"/>
                </a:schemeClr>
              </a:solidFill>
            </a:endParaRPr>
          </a:p>
          <a:p>
            <a:pPr>
              <a:spcAft>
                <a:spcPts val="600"/>
              </a:spcAft>
            </a:pPr>
            <a:endParaRPr lang="en-HK" sz="1800"/>
          </a:p>
        </p:txBody>
      </p:sp>
      <p:pic>
        <p:nvPicPr>
          <p:cNvPr id="3" name="Picture 2">
            <a:extLst>
              <a:ext uri="{FF2B5EF4-FFF2-40B4-BE49-F238E27FC236}">
                <a16:creationId xmlns="" xmlns:a16="http://schemas.microsoft.com/office/drawing/2014/main" id="{ADD32F86-5EB1-4DD4-A9E0-8871D83CA716}"/>
              </a:ext>
            </a:extLst>
          </p:cNvPr>
          <p:cNvPicPr>
            <a:picLocks noChangeAspect="1"/>
          </p:cNvPicPr>
          <p:nvPr/>
        </p:nvPicPr>
        <p:blipFill>
          <a:blip r:embed="rId4"/>
          <a:stretch>
            <a:fillRect/>
          </a:stretch>
        </p:blipFill>
        <p:spPr>
          <a:xfrm>
            <a:off x="2995293" y="1937923"/>
            <a:ext cx="3417821" cy="3417821"/>
          </a:xfrm>
          <a:prstGeom prst="rect">
            <a:avLst/>
          </a:prstGeom>
        </p:spPr>
      </p:pic>
      <p:sp>
        <p:nvSpPr>
          <p:cNvPr id="4" name="Rectangle 3">
            <a:extLst>
              <a:ext uri="{FF2B5EF4-FFF2-40B4-BE49-F238E27FC236}">
                <a16:creationId xmlns="" xmlns:a16="http://schemas.microsoft.com/office/drawing/2014/main" id="{4BD92651-ED13-4850-922F-E692B87D7E70}"/>
              </a:ext>
            </a:extLst>
          </p:cNvPr>
          <p:cNvSpPr/>
          <p:nvPr/>
        </p:nvSpPr>
        <p:spPr>
          <a:xfrm>
            <a:off x="8907092" y="1732792"/>
            <a:ext cx="3284908" cy="1015663"/>
          </a:xfrm>
          <a:prstGeom prst="rect">
            <a:avLst/>
          </a:prstGeom>
        </p:spPr>
        <p:txBody>
          <a:bodyPr wrap="square">
            <a:spAutoFit/>
          </a:bodyPr>
          <a:lstStyle/>
          <a:p>
            <a:r>
              <a:rPr lang="en-HK" sz="3000" dirty="0">
                <a:solidFill>
                  <a:schemeClr val="bg1"/>
                </a:solidFill>
              </a:rPr>
              <a:t>Through storytelling……..</a:t>
            </a:r>
            <a:endParaRPr lang="en-HK" sz="1000" dirty="0">
              <a:solidFill>
                <a:schemeClr val="bg1"/>
              </a:solidFill>
            </a:endParaRPr>
          </a:p>
        </p:txBody>
      </p:sp>
      <p:pic>
        <p:nvPicPr>
          <p:cNvPr id="1028" name="Picture 4" descr="Related image">
            <a:extLst>
              <a:ext uri="{FF2B5EF4-FFF2-40B4-BE49-F238E27FC236}">
                <a16:creationId xmlns="" xmlns:a16="http://schemas.microsoft.com/office/drawing/2014/main" id="{3BAF687C-87E1-493D-ADB5-7A8C9022E00D}"/>
              </a:ext>
            </a:extLst>
          </p:cNvPr>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6637334" y="631964"/>
            <a:ext cx="2177544" cy="2116491"/>
          </a:xfrm>
          <a:prstGeom prst="rect">
            <a:avLst/>
          </a:prstGeom>
          <a:noFill/>
          <a:extLst>
            <a:ext uri="{909E8E84-426E-40DD-AFC4-6F175D3DCCD1}">
              <a14:hiddenFill xmlns=""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780414" y="4852677"/>
            <a:ext cx="1206720" cy="84727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2" name="向右箭號 1"/>
          <p:cNvSpPr/>
          <p:nvPr/>
        </p:nvSpPr>
        <p:spPr>
          <a:xfrm rot="20164233">
            <a:off x="2300354" y="5036126"/>
            <a:ext cx="1089475" cy="2794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sp>
        <p:nvSpPr>
          <p:cNvPr id="7" name="向右箭號 6"/>
          <p:cNvSpPr/>
          <p:nvPr/>
        </p:nvSpPr>
        <p:spPr>
          <a:xfrm rot="20999396">
            <a:off x="2038971" y="5439065"/>
            <a:ext cx="1912643" cy="2643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HK" altLang="en-US"/>
          </a:p>
        </p:txBody>
      </p:sp>
      <p:pic>
        <p:nvPicPr>
          <p:cNvPr id="5" name="Nespresso what else">
            <a:hlinkClick r:id="" action="ppaction://media"/>
            <a:extLst>
              <a:ext uri="{FF2B5EF4-FFF2-40B4-BE49-F238E27FC236}">
                <a16:creationId xmlns="" xmlns:a16="http://schemas.microsoft.com/office/drawing/2014/main" id="{7CA9A5E0-B66B-4156-B086-90168ADEE242}"/>
              </a:ext>
            </a:extLst>
          </p:cNvPr>
          <p:cNvPicPr>
            <a:picLocks noChangeAspect="1"/>
          </p:cNvPicPr>
          <p:nvPr>
            <a:videoFile r:link="rId1"/>
            <p:extLst>
              <p:ext uri="{DAA4B4D4-6D71-4841-9C94-3DE7FCFB9230}">
                <p14:media xmlns="" xmlns:p14="http://schemas.microsoft.com/office/powerpoint/2010/main" r:embed="rId7"/>
              </p:ext>
            </p:extLst>
          </p:nvPr>
        </p:nvPicPr>
        <p:blipFill>
          <a:blip r:embed="rId8"/>
          <a:stretch>
            <a:fillRect/>
          </a:stretch>
        </p:blipFill>
        <p:spPr>
          <a:xfrm>
            <a:off x="6637334" y="2955176"/>
            <a:ext cx="5047220" cy="2839061"/>
          </a:xfrm>
          <a:prstGeom prst="rect">
            <a:avLst/>
          </a:prstGeom>
        </p:spPr>
      </p:pic>
    </p:spTree>
    <p:extLst>
      <p:ext uri="{BB962C8B-B14F-4D97-AF65-F5344CB8AC3E}">
        <p14:creationId xmlns="" xmlns:p14="http://schemas.microsoft.com/office/powerpoint/2010/main" val="30549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1000"/>
                                        <p:tgtEl>
                                          <p:spTgt spid="1028"/>
                                        </p:tgtEl>
                                      </p:cBhvr>
                                    </p:animEffect>
                                    <p:anim calcmode="lin" valueType="num">
                                      <p:cBhvr>
                                        <p:cTn id="8" dur="1000" fill="hold"/>
                                        <p:tgtEl>
                                          <p:spTgt spid="1028"/>
                                        </p:tgtEl>
                                        <p:attrNameLst>
                                          <p:attrName>ppt_x</p:attrName>
                                        </p:attrNameLst>
                                      </p:cBhvr>
                                      <p:tavLst>
                                        <p:tav tm="0">
                                          <p:val>
                                            <p:strVal val="#ppt_x"/>
                                          </p:val>
                                        </p:tav>
                                        <p:tav tm="100000">
                                          <p:val>
                                            <p:strVal val="#ppt_x"/>
                                          </p:val>
                                        </p:tav>
                                      </p:tavLst>
                                    </p:anim>
                                    <p:anim calcmode="lin" valueType="num">
                                      <p:cBhvr>
                                        <p:cTn id="9"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4509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1" fill="hold" display="0">
                  <p:stCondLst>
                    <p:cond delay="indefinite"/>
                  </p:stCondLst>
                </p:cTn>
                <p:tgtEl>
                  <p:spTgt spid="5"/>
                </p:tgtEl>
              </p:cMediaNode>
            </p:video>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4D393E-617F-4B0F-A917-96845D1820B8}"/>
              </a:ext>
            </a:extLst>
          </p:cNvPr>
          <p:cNvSpPr>
            <a:spLocks noGrp="1"/>
          </p:cNvSpPr>
          <p:nvPr>
            <p:ph type="ctrTitle"/>
          </p:nvPr>
        </p:nvSpPr>
        <p:spPr>
          <a:xfrm>
            <a:off x="8160773" y="1113062"/>
            <a:ext cx="3382297" cy="3281957"/>
          </a:xfrm>
        </p:spPr>
        <p:txBody>
          <a:bodyPr>
            <a:normAutofit/>
          </a:bodyPr>
          <a:lstStyle/>
          <a:p>
            <a:pPr>
              <a:lnSpc>
                <a:spcPct val="90000"/>
              </a:lnSpc>
            </a:pPr>
            <a:r>
              <a:rPr lang="en-HK" sz="2600">
                <a:solidFill>
                  <a:srgbClr val="EBEBEB"/>
                </a:solidFill>
              </a:rPr>
              <a:t/>
            </a:r>
            <a:br>
              <a:rPr lang="en-HK" sz="2600">
                <a:solidFill>
                  <a:srgbClr val="EBEBEB"/>
                </a:solidFill>
              </a:rPr>
            </a:br>
            <a:r>
              <a:rPr lang="en-HK" sz="2600">
                <a:solidFill>
                  <a:srgbClr val="EBEBEB"/>
                </a:solidFill>
              </a:rPr>
              <a:t/>
            </a:r>
            <a:br>
              <a:rPr lang="en-HK" sz="2600">
                <a:solidFill>
                  <a:srgbClr val="EBEBEB"/>
                </a:solidFill>
              </a:rPr>
            </a:br>
            <a:r>
              <a:rPr lang="en-HK" sz="2600">
                <a:solidFill>
                  <a:srgbClr val="EBEBEB"/>
                </a:solidFill>
              </a:rPr>
              <a:t/>
            </a:r>
            <a:br>
              <a:rPr lang="en-HK" sz="2600">
                <a:solidFill>
                  <a:srgbClr val="EBEBEB"/>
                </a:solidFill>
              </a:rPr>
            </a:br>
            <a:r>
              <a:rPr lang="en-HK" sz="2600">
                <a:solidFill>
                  <a:srgbClr val="EBEBEB"/>
                </a:solidFill>
              </a:rPr>
              <a:t/>
            </a:r>
            <a:br>
              <a:rPr lang="en-HK" sz="2600">
                <a:solidFill>
                  <a:srgbClr val="EBEBEB"/>
                </a:solidFill>
              </a:rPr>
            </a:br>
            <a:r>
              <a:rPr lang="en-HK" sz="2600">
                <a:solidFill>
                  <a:srgbClr val="EBEBEB"/>
                </a:solidFill>
              </a:rPr>
              <a:t/>
            </a:r>
            <a:br>
              <a:rPr lang="en-HK" sz="2600">
                <a:solidFill>
                  <a:srgbClr val="EBEBEB"/>
                </a:solidFill>
              </a:rPr>
            </a:br>
            <a:r>
              <a:rPr lang="en-HK" sz="2600">
                <a:solidFill>
                  <a:srgbClr val="EBEBEB"/>
                </a:solidFill>
              </a:rPr>
              <a:t/>
            </a:r>
            <a:br>
              <a:rPr lang="en-HK" sz="2600">
                <a:solidFill>
                  <a:srgbClr val="EBEBEB"/>
                </a:solidFill>
              </a:rPr>
            </a:br>
            <a:r>
              <a:rPr lang="en-HK" sz="2600">
                <a:solidFill>
                  <a:srgbClr val="EBEBEB"/>
                </a:solidFill>
              </a:rPr>
              <a:t/>
            </a:r>
            <a:br>
              <a:rPr lang="en-HK" sz="2600">
                <a:solidFill>
                  <a:srgbClr val="EBEBEB"/>
                </a:solidFill>
              </a:rPr>
            </a:br>
            <a:endParaRPr lang="en-HK" sz="2600">
              <a:solidFill>
                <a:srgbClr val="EBEBEB"/>
              </a:solidFill>
            </a:endParaRPr>
          </a:p>
        </p:txBody>
      </p:sp>
      <p:pic>
        <p:nvPicPr>
          <p:cNvPr id="3075" name="Picture 3"/>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90140" y="488972"/>
            <a:ext cx="5708610" cy="587940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6" name="Title 3">
            <a:extLst>
              <a:ext uri="{FF2B5EF4-FFF2-40B4-BE49-F238E27FC236}">
                <a16:creationId xmlns="" xmlns:a16="http://schemas.microsoft.com/office/drawing/2014/main" id="{97A80AE7-FE73-4C88-9D77-03B3FF86773E}"/>
              </a:ext>
            </a:extLst>
          </p:cNvPr>
          <p:cNvSpPr txBox="1">
            <a:spLocks/>
          </p:cNvSpPr>
          <p:nvPr/>
        </p:nvSpPr>
        <p:spPr bwMode="gray">
          <a:xfrm>
            <a:off x="2907030" y="488973"/>
            <a:ext cx="4408568" cy="1414472"/>
          </a:xfrm>
          <a:prstGeom prst="rect">
            <a:avLst/>
          </a:prstGeom>
        </p:spPr>
        <p:txBody>
          <a:bodyPr vert="horz" lIns="91440" tIns="45720" rIns="91440" bIns="45720" rtlCol="0" anchor="b">
            <a:no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HK" sz="2500">
                <a:solidFill>
                  <a:schemeClr val="accent6">
                    <a:lumMod val="40000"/>
                    <a:lumOff val="60000"/>
                  </a:schemeClr>
                </a:solidFill>
              </a:rPr>
              <a:t>Is George </a:t>
            </a:r>
          </a:p>
          <a:p>
            <a:pPr algn="r"/>
            <a:r>
              <a:rPr lang="en-HK" sz="2500">
                <a:solidFill>
                  <a:schemeClr val="accent6">
                    <a:lumMod val="40000"/>
                    <a:lumOff val="60000"/>
                  </a:schemeClr>
                </a:solidFill>
              </a:rPr>
              <a:t>a true </a:t>
            </a:r>
          </a:p>
          <a:p>
            <a:pPr algn="r"/>
            <a:r>
              <a:rPr lang="en-HK" sz="2500">
                <a:solidFill>
                  <a:schemeClr val="accent6">
                    <a:lumMod val="40000"/>
                    <a:lumOff val="60000"/>
                  </a:schemeClr>
                </a:solidFill>
              </a:rPr>
              <a:t>Mr. De-</a:t>
            </a:r>
            <a:r>
              <a:rPr lang="en-HK" sz="2500" err="1">
                <a:solidFill>
                  <a:schemeClr val="accent6">
                    <a:lumMod val="40000"/>
                    <a:lumOff val="60000"/>
                  </a:schemeClr>
                </a:solidFill>
              </a:rPr>
              <a:t>caffeinato</a:t>
            </a:r>
            <a:r>
              <a:rPr lang="en-HK" sz="2500">
                <a:solidFill>
                  <a:schemeClr val="accent6">
                    <a:lumMod val="40000"/>
                    <a:lumOff val="60000"/>
                  </a:schemeClr>
                </a:solidFill>
              </a:rPr>
              <a:t>?</a:t>
            </a:r>
          </a:p>
        </p:txBody>
      </p:sp>
      <p:pic>
        <p:nvPicPr>
          <p:cNvPr id="10" name="Picture 9">
            <a:extLst>
              <a:ext uri="{FF2B5EF4-FFF2-40B4-BE49-F238E27FC236}">
                <a16:creationId xmlns="" xmlns:a16="http://schemas.microsoft.com/office/drawing/2014/main" id="{CA87ABF2-F159-42A9-847A-D068D193A31B}"/>
              </a:ext>
            </a:extLst>
          </p:cNvPr>
          <p:cNvPicPr>
            <a:picLocks noChangeAspect="1"/>
          </p:cNvPicPr>
          <p:nvPr/>
        </p:nvPicPr>
        <p:blipFill>
          <a:blip r:embed="rId4"/>
          <a:stretch>
            <a:fillRect/>
          </a:stretch>
        </p:blipFill>
        <p:spPr>
          <a:xfrm>
            <a:off x="3984361" y="3062188"/>
            <a:ext cx="3339694" cy="1913932"/>
          </a:xfrm>
          <a:prstGeom prst="rect">
            <a:avLst/>
          </a:prstGeom>
        </p:spPr>
      </p:pic>
      <p:pic>
        <p:nvPicPr>
          <p:cNvPr id="4" name="Picture 3" descr="A person in a black dress&#10;&#10;Description generated with very high confidence">
            <a:extLst>
              <a:ext uri="{FF2B5EF4-FFF2-40B4-BE49-F238E27FC236}">
                <a16:creationId xmlns="" xmlns:a16="http://schemas.microsoft.com/office/drawing/2014/main" id="{914ADF2E-87EB-4BC5-9B88-4890A743659A}"/>
              </a:ext>
            </a:extLst>
          </p:cNvPr>
          <p:cNvPicPr>
            <a:picLocks noChangeAspect="1"/>
          </p:cNvPicPr>
          <p:nvPr/>
        </p:nvPicPr>
        <p:blipFill>
          <a:blip r:embed="rId5"/>
          <a:stretch>
            <a:fillRect/>
          </a:stretch>
        </p:blipFill>
        <p:spPr>
          <a:xfrm>
            <a:off x="7315597" y="489296"/>
            <a:ext cx="4408569" cy="5879407"/>
          </a:xfrm>
          <a:prstGeom prst="rect">
            <a:avLst/>
          </a:prstGeom>
        </p:spPr>
      </p:pic>
      <p:sp>
        <p:nvSpPr>
          <p:cNvPr id="9" name="Title 1">
            <a:extLst>
              <a:ext uri="{FF2B5EF4-FFF2-40B4-BE49-F238E27FC236}">
                <a16:creationId xmlns="" xmlns:a16="http://schemas.microsoft.com/office/drawing/2014/main" id="{ED817F83-04EF-4907-8DEC-92865C0096AC}"/>
              </a:ext>
            </a:extLst>
          </p:cNvPr>
          <p:cNvSpPr txBox="1">
            <a:spLocks/>
          </p:cNvSpPr>
          <p:nvPr/>
        </p:nvSpPr>
        <p:spPr bwMode="gray">
          <a:xfrm>
            <a:off x="9026498" y="4709619"/>
            <a:ext cx="2672223" cy="1635500"/>
          </a:xfrm>
          <a:prstGeom prst="rect">
            <a:avLst/>
          </a:prstGeom>
        </p:spPr>
        <p:txBody>
          <a:bodyPr vert="horz" lIns="91440" tIns="45720" rIns="91440" bIns="45720" rtlCol="0" anchor="b">
            <a:normAutofit fontScale="90000" lnSpcReduction="10000"/>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3000">
                <a:solidFill>
                  <a:schemeClr val="accent6">
                    <a:lumMod val="40000"/>
                    <a:lumOff val="60000"/>
                  </a:schemeClr>
                </a:solidFill>
              </a:rPr>
              <a:t>So what </a:t>
            </a:r>
          </a:p>
          <a:p>
            <a:pPr algn="ctr"/>
            <a:r>
              <a:rPr lang="en-US" sz="3000">
                <a:solidFill>
                  <a:schemeClr val="accent6">
                    <a:lumMod val="40000"/>
                    <a:lumOff val="60000"/>
                  </a:schemeClr>
                </a:solidFill>
              </a:rPr>
              <a:t>else </a:t>
            </a:r>
          </a:p>
          <a:p>
            <a:pPr algn="ctr"/>
            <a:r>
              <a:rPr lang="en-US" sz="3000">
                <a:solidFill>
                  <a:schemeClr val="accent6">
                    <a:lumMod val="40000"/>
                    <a:lumOff val="60000"/>
                  </a:schemeClr>
                </a:solidFill>
              </a:rPr>
              <a:t>can be </a:t>
            </a:r>
          </a:p>
          <a:p>
            <a:pPr algn="ctr"/>
            <a:r>
              <a:rPr lang="en-US" sz="3000">
                <a:solidFill>
                  <a:schemeClr val="accent6">
                    <a:lumMod val="40000"/>
                    <a:lumOff val="60000"/>
                  </a:schemeClr>
                </a:solidFill>
              </a:rPr>
              <a:t>for her?</a:t>
            </a:r>
          </a:p>
        </p:txBody>
      </p:sp>
    </p:spTree>
    <p:extLst>
      <p:ext uri="{BB962C8B-B14F-4D97-AF65-F5344CB8AC3E}">
        <p14:creationId xmlns="" xmlns:p14="http://schemas.microsoft.com/office/powerpoint/2010/main" val="212662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75"/>
                                        </p:tgtEl>
                                        <p:attrNameLst>
                                          <p:attrName>style.visibility</p:attrName>
                                        </p:attrNameLst>
                                      </p:cBhvr>
                                      <p:to>
                                        <p:strVal val="visible"/>
                                      </p:to>
                                    </p:set>
                                    <p:animEffect transition="in" filter="fade">
                                      <p:cBhvr>
                                        <p:cTn id="14" dur="1000"/>
                                        <p:tgtEl>
                                          <p:spTgt spid="3075"/>
                                        </p:tgtEl>
                                      </p:cBhvr>
                                    </p:animEffect>
                                    <p:anim calcmode="lin" valueType="num">
                                      <p:cBhvr>
                                        <p:cTn id="15" dur="1000" fill="hold"/>
                                        <p:tgtEl>
                                          <p:spTgt spid="3075"/>
                                        </p:tgtEl>
                                        <p:attrNameLst>
                                          <p:attrName>ppt_x</p:attrName>
                                        </p:attrNameLst>
                                      </p:cBhvr>
                                      <p:tavLst>
                                        <p:tav tm="0">
                                          <p:val>
                                            <p:strVal val="#ppt_x"/>
                                          </p:val>
                                        </p:tav>
                                        <p:tav tm="100000">
                                          <p:val>
                                            <p:strVal val="#ppt_x"/>
                                          </p:val>
                                        </p:tav>
                                      </p:tavLst>
                                    </p:anim>
                                    <p:anim calcmode="lin" valueType="num">
                                      <p:cBhvr>
                                        <p:cTn id="16" dur="1000" fill="hold"/>
                                        <p:tgtEl>
                                          <p:spTgt spid="307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4D393E-617F-4B0F-A917-96845D1820B8}"/>
              </a:ext>
            </a:extLst>
          </p:cNvPr>
          <p:cNvSpPr>
            <a:spLocks noGrp="1"/>
          </p:cNvSpPr>
          <p:nvPr>
            <p:ph type="ctrTitle"/>
          </p:nvPr>
        </p:nvSpPr>
        <p:spPr>
          <a:xfrm>
            <a:off x="8160773" y="1113062"/>
            <a:ext cx="3382297" cy="3281957"/>
          </a:xfrm>
        </p:spPr>
        <p:txBody>
          <a:bodyPr>
            <a:normAutofit/>
          </a:bodyPr>
          <a:lstStyle/>
          <a:p>
            <a:pPr>
              <a:lnSpc>
                <a:spcPct val="90000"/>
              </a:lnSpc>
            </a:pPr>
            <a:r>
              <a:rPr lang="en-HK" sz="2600" dirty="0">
                <a:solidFill>
                  <a:srgbClr val="EBEBEB"/>
                </a:solidFill>
              </a:rPr>
              <a:t/>
            </a:r>
            <a:br>
              <a:rPr lang="en-HK" sz="2600" dirty="0">
                <a:solidFill>
                  <a:srgbClr val="EBEBEB"/>
                </a:solidFill>
              </a:rPr>
            </a:br>
            <a:r>
              <a:rPr lang="en-HK" sz="2600" dirty="0">
                <a:solidFill>
                  <a:srgbClr val="EBEBEB"/>
                </a:solidFill>
              </a:rPr>
              <a:t/>
            </a:r>
            <a:br>
              <a:rPr lang="en-HK" sz="2600" dirty="0">
                <a:solidFill>
                  <a:srgbClr val="EBEBEB"/>
                </a:solidFill>
              </a:rPr>
            </a:br>
            <a:r>
              <a:rPr lang="en-HK" sz="2600" dirty="0">
                <a:solidFill>
                  <a:srgbClr val="EBEBEB"/>
                </a:solidFill>
              </a:rPr>
              <a:t/>
            </a:r>
            <a:br>
              <a:rPr lang="en-HK" sz="2600" dirty="0">
                <a:solidFill>
                  <a:srgbClr val="EBEBEB"/>
                </a:solidFill>
              </a:rPr>
            </a:br>
            <a:r>
              <a:rPr lang="en-HK" sz="2600" dirty="0">
                <a:solidFill>
                  <a:srgbClr val="EBEBEB"/>
                </a:solidFill>
              </a:rPr>
              <a:t/>
            </a:r>
            <a:br>
              <a:rPr lang="en-HK" sz="2600" dirty="0">
                <a:solidFill>
                  <a:srgbClr val="EBEBEB"/>
                </a:solidFill>
              </a:rPr>
            </a:br>
            <a:r>
              <a:rPr lang="en-HK" sz="2600" dirty="0">
                <a:solidFill>
                  <a:srgbClr val="EBEBEB"/>
                </a:solidFill>
              </a:rPr>
              <a:t/>
            </a:r>
            <a:br>
              <a:rPr lang="en-HK" sz="2600" dirty="0">
                <a:solidFill>
                  <a:srgbClr val="EBEBEB"/>
                </a:solidFill>
              </a:rPr>
            </a:br>
            <a:r>
              <a:rPr lang="en-HK" sz="2600" dirty="0">
                <a:solidFill>
                  <a:srgbClr val="EBEBEB"/>
                </a:solidFill>
              </a:rPr>
              <a:t/>
            </a:r>
            <a:br>
              <a:rPr lang="en-HK" sz="2600" dirty="0">
                <a:solidFill>
                  <a:srgbClr val="EBEBEB"/>
                </a:solidFill>
              </a:rPr>
            </a:br>
            <a:r>
              <a:rPr lang="en-HK" sz="2600" dirty="0">
                <a:solidFill>
                  <a:srgbClr val="EBEBEB"/>
                </a:solidFill>
              </a:rPr>
              <a:t/>
            </a:r>
            <a:br>
              <a:rPr lang="en-HK" sz="2600" dirty="0">
                <a:solidFill>
                  <a:srgbClr val="EBEBEB"/>
                </a:solidFill>
              </a:rPr>
            </a:br>
            <a:endParaRPr lang="en-HK" sz="2600" dirty="0">
              <a:solidFill>
                <a:srgbClr val="EBEBEB"/>
              </a:solidFill>
            </a:endParaRPr>
          </a:p>
        </p:txBody>
      </p:sp>
      <p:sp>
        <p:nvSpPr>
          <p:cNvPr id="8" name="標題 1">
            <a:extLst>
              <a:ext uri="{FF2B5EF4-FFF2-40B4-BE49-F238E27FC236}">
                <a16:creationId xmlns="" xmlns:a16="http://schemas.microsoft.com/office/drawing/2014/main" id="{6D2741F2-0ADB-4ECE-8164-274B74A973FD}"/>
              </a:ext>
            </a:extLst>
          </p:cNvPr>
          <p:cNvSpPr txBox="1">
            <a:spLocks/>
          </p:cNvSpPr>
          <p:nvPr/>
        </p:nvSpPr>
        <p:spPr bwMode="gray">
          <a:xfrm>
            <a:off x="917887" y="939802"/>
            <a:ext cx="10044017" cy="706964"/>
          </a:xfrm>
          <a:prstGeom prst="rect">
            <a:avLst/>
          </a:prstGeom>
        </p:spPr>
        <p:txBody>
          <a:bodyPr vert="horz" lIns="91440" tIns="45720" rIns="91440" bIns="45720" rtlCol="0" anchor="b">
            <a:no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altLang="zh-HK" sz="3600" b="1" u="sng" dirty="0"/>
              <a:t>Competitive Advantages (</a:t>
            </a:r>
            <a:r>
              <a:rPr lang="en-GB" sz="3600" b="1" u="sng" dirty="0"/>
              <a:t>Differentiation Focus</a:t>
            </a:r>
            <a:r>
              <a:rPr lang="en-US" sz="3600" b="1" u="sng" dirty="0"/>
              <a:t> by Porter’s Generic Strategy)</a:t>
            </a:r>
          </a:p>
        </p:txBody>
      </p:sp>
      <p:pic>
        <p:nvPicPr>
          <p:cNvPr id="13" name="Picture 5">
            <a:extLst>
              <a:ext uri="{FF2B5EF4-FFF2-40B4-BE49-F238E27FC236}">
                <a16:creationId xmlns="" xmlns:a16="http://schemas.microsoft.com/office/drawing/2014/main" id="{D78AD371-A007-476F-B6B6-242F91CE6295}"/>
              </a:ext>
            </a:extLst>
          </p:cNvPr>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385701" y="2050026"/>
            <a:ext cx="3576203" cy="28849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4" name="內容版面配置區 2">
            <a:extLst>
              <a:ext uri="{FF2B5EF4-FFF2-40B4-BE49-F238E27FC236}">
                <a16:creationId xmlns="" xmlns:a16="http://schemas.microsoft.com/office/drawing/2014/main" id="{43D92D8B-5FA8-4C9C-98B2-9DF6FE6BA4B2}"/>
              </a:ext>
            </a:extLst>
          </p:cNvPr>
          <p:cNvSpPr txBox="1">
            <a:spLocks/>
          </p:cNvSpPr>
          <p:nvPr/>
        </p:nvSpPr>
        <p:spPr bwMode="gray">
          <a:xfrm>
            <a:off x="663885" y="1811252"/>
            <a:ext cx="9485337" cy="4290060"/>
          </a:xfrm>
          <a:prstGeom prst="rect">
            <a:avLst/>
          </a:prstGeom>
        </p:spPr>
        <p:txBody>
          <a:bodyPr vert="horz" lIns="91440" tIns="45720" rIns="91440" bIns="45720" rtlCol="0" anchor="t">
            <a:normAutofit fontScale="70000" lnSpcReduction="20000"/>
          </a:bodyPr>
          <a:lstStyle>
            <a:lvl1pPr marL="0" indent="0" algn="l" defTabSz="457200" rtl="0" eaLnBrk="1" latinLnBrk="0" hangingPunct="1">
              <a:spcBef>
                <a:spcPts val="1000"/>
              </a:spcBef>
              <a:spcAft>
                <a:spcPts val="0"/>
              </a:spcAft>
              <a:buClr>
                <a:schemeClr val="accent1"/>
              </a:buClr>
              <a:buSzPct val="80000"/>
              <a:buFont typeface="Wingdings 3" charset="2"/>
              <a:buNone/>
              <a:defRPr sz="1800" b="0" i="0" kern="1200" cap="all">
                <a:solidFill>
                  <a:schemeClr val="accent1">
                    <a:lumMod val="60000"/>
                    <a:lumOff val="4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b="0" i="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9pPr>
          </a:lstStyle>
          <a:p>
            <a:pPr marL="285750" indent="-285750">
              <a:buFont typeface="Century Gothic" panose="020B0502020202020204" pitchFamily="34" charset="0"/>
              <a:buChar char="►"/>
            </a:pPr>
            <a:r>
              <a:rPr lang="en-US" altLang="zh-HK" dirty="0">
                <a:solidFill>
                  <a:schemeClr val="bg1"/>
                </a:solidFill>
              </a:rPr>
              <a:t>Strong Brand Equity – Nespresso</a:t>
            </a:r>
          </a:p>
          <a:p>
            <a:pPr marL="685800" lvl="1" algn="l">
              <a:buFont typeface="Century Gothic" panose="020B0502020202020204" pitchFamily="34" charset="0"/>
              <a:buChar char="►"/>
            </a:pPr>
            <a:r>
              <a:rPr lang="en-US" altLang="zh-HK" dirty="0">
                <a:solidFill>
                  <a:schemeClr val="bg1"/>
                </a:solidFill>
              </a:rPr>
              <a:t>Premium product for consumers and Club Members</a:t>
            </a:r>
          </a:p>
          <a:p>
            <a:pPr marL="685800" lvl="1" algn="l">
              <a:buFont typeface="Century Gothic" panose="020B0502020202020204" pitchFamily="34" charset="0"/>
              <a:buChar char="►"/>
            </a:pPr>
            <a:r>
              <a:rPr lang="en-US" altLang="zh-HK" dirty="0">
                <a:solidFill>
                  <a:schemeClr val="bg1"/>
                </a:solidFill>
              </a:rPr>
              <a:t>Customer experiences with Trust</a:t>
            </a:r>
          </a:p>
          <a:p>
            <a:pPr marL="285750" indent="-285750">
              <a:buFont typeface="Century Gothic" panose="020B0502020202020204" pitchFamily="34" charset="0"/>
              <a:buChar char="►"/>
            </a:pPr>
            <a:r>
              <a:rPr lang="en-US" altLang="zh-HK" dirty="0">
                <a:solidFill>
                  <a:schemeClr val="bg1"/>
                </a:solidFill>
              </a:rPr>
              <a:t>Unique service offering</a:t>
            </a:r>
          </a:p>
          <a:p>
            <a:pPr marL="685800" lvl="1" algn="l">
              <a:buFont typeface="Century Gothic" panose="020B0502020202020204" pitchFamily="34" charset="0"/>
              <a:buChar char="►"/>
            </a:pPr>
            <a:r>
              <a:rPr lang="en-US" altLang="zh-HK" dirty="0">
                <a:solidFill>
                  <a:schemeClr val="bg1"/>
                </a:solidFill>
              </a:rPr>
              <a:t>Membership scheme (Exiting special club) free tasting Nespresso </a:t>
            </a:r>
          </a:p>
          <a:p>
            <a:pPr marL="685800" lvl="1" algn="l"/>
            <a:r>
              <a:rPr lang="en-US" altLang="zh-HK" dirty="0">
                <a:solidFill>
                  <a:schemeClr val="bg1"/>
                </a:solidFill>
              </a:rPr>
              <a:t>	drinks at retail shop</a:t>
            </a:r>
          </a:p>
          <a:p>
            <a:pPr marL="685800" lvl="1" algn="l"/>
            <a:r>
              <a:rPr lang="en-US" altLang="zh-HK" dirty="0">
                <a:solidFill>
                  <a:schemeClr val="bg1"/>
                </a:solidFill>
              </a:rPr>
              <a:t>Exclusive distribution channel  (in house control only buy on retail or online shop</a:t>
            </a:r>
          </a:p>
          <a:p>
            <a:pPr marL="685800" lvl="1" algn="l">
              <a:buFont typeface="Century Gothic" panose="020B0502020202020204" pitchFamily="34" charset="0"/>
              <a:buChar char="►"/>
            </a:pPr>
            <a:r>
              <a:rPr lang="en-US" altLang="zh-HK" dirty="0">
                <a:solidFill>
                  <a:schemeClr val="bg1"/>
                </a:solidFill>
              </a:rPr>
              <a:t>Drink delivery E-com/ online selling</a:t>
            </a:r>
          </a:p>
          <a:p>
            <a:pPr marL="717550" lvl="1" algn="l"/>
            <a:r>
              <a:rPr lang="en-US" altLang="zh-HK" dirty="0">
                <a:solidFill>
                  <a:schemeClr val="bg1"/>
                </a:solidFill>
              </a:rPr>
              <a:t>(Guarantee 48-hour delivery maximum. Some countries propose </a:t>
            </a:r>
          </a:p>
          <a:p>
            <a:pPr marL="717550" lvl="1" algn="l"/>
            <a:r>
              <a:rPr lang="en-US" altLang="zh-HK" dirty="0">
                <a:solidFill>
                  <a:schemeClr val="bg1"/>
                </a:solidFill>
              </a:rPr>
              <a:t>24-hour delivery and same-day delivery)</a:t>
            </a:r>
          </a:p>
          <a:p>
            <a:pPr marL="285750" indent="-285750">
              <a:buFont typeface="Century Gothic" panose="020B0502020202020204" pitchFamily="34" charset="0"/>
              <a:buChar char="►"/>
            </a:pPr>
            <a:r>
              <a:rPr lang="en-US" altLang="zh-HK" dirty="0">
                <a:solidFill>
                  <a:schemeClr val="bg1"/>
                </a:solidFill>
              </a:rPr>
              <a:t>Convenience &amp; straightforward designed capsule and machine </a:t>
            </a:r>
          </a:p>
          <a:p>
            <a:pPr marL="685800" lvl="1" algn="l">
              <a:buFont typeface="Century Gothic" panose="020B0502020202020204" pitchFamily="34" charset="0"/>
              <a:buChar char="►"/>
            </a:pPr>
            <a:r>
              <a:rPr lang="en-US" altLang="zh-HK" i="1" dirty="0">
                <a:solidFill>
                  <a:schemeClr val="bg1"/>
                </a:solidFill>
              </a:rPr>
              <a:t>Nespresso </a:t>
            </a:r>
            <a:r>
              <a:rPr lang="en-US" altLang="zh-HK" dirty="0">
                <a:solidFill>
                  <a:schemeClr val="bg1"/>
                </a:solidFill>
              </a:rPr>
              <a:t>capsule and the </a:t>
            </a:r>
            <a:r>
              <a:rPr lang="en-US" altLang="zh-HK" i="1" dirty="0">
                <a:solidFill>
                  <a:schemeClr val="bg1"/>
                </a:solidFill>
              </a:rPr>
              <a:t>Nespresso </a:t>
            </a:r>
            <a:r>
              <a:rPr lang="en-US" altLang="zh-HK" dirty="0">
                <a:solidFill>
                  <a:schemeClr val="bg1"/>
                </a:solidFill>
              </a:rPr>
              <a:t>machine </a:t>
            </a:r>
          </a:p>
          <a:p>
            <a:pPr marL="400050" lvl="1" algn="l"/>
            <a:r>
              <a:rPr lang="en-US" altLang="zh-HK" dirty="0">
                <a:solidFill>
                  <a:schemeClr val="bg1"/>
                </a:solidFill>
              </a:rPr>
              <a:t>	– is designed to work as one to deliver the perfect cup </a:t>
            </a:r>
          </a:p>
          <a:p>
            <a:pPr marL="685800" lvl="1" algn="l">
              <a:buFont typeface="Century Gothic" panose="020B0502020202020204" pitchFamily="34" charset="0"/>
              <a:buChar char="►"/>
            </a:pPr>
            <a:r>
              <a:rPr lang="en-US" altLang="zh-HK" dirty="0">
                <a:solidFill>
                  <a:schemeClr val="bg1"/>
                </a:solidFill>
              </a:rPr>
              <a:t>Only push one button to enjoy</a:t>
            </a:r>
          </a:p>
          <a:p>
            <a:pPr marL="285750" lvl="1" algn="l"/>
            <a:r>
              <a:rPr lang="en-US" altLang="zh-TW" dirty="0">
                <a:solidFill>
                  <a:schemeClr val="bg1"/>
                </a:solidFill>
              </a:rPr>
              <a:t>Technology location to enhance product value</a:t>
            </a:r>
            <a:r>
              <a:rPr lang="en-US" altLang="zh-HK" dirty="0">
                <a:solidFill>
                  <a:schemeClr val="bg1"/>
                </a:solidFill>
              </a:rPr>
              <a:t> </a:t>
            </a:r>
          </a:p>
          <a:p>
            <a:pPr marL="685800" lvl="1" algn="l"/>
            <a:r>
              <a:rPr lang="en-US" altLang="zh-HK" dirty="0">
                <a:solidFill>
                  <a:schemeClr val="bg1"/>
                </a:solidFill>
              </a:rPr>
              <a:t>Scientific</a:t>
            </a:r>
            <a:r>
              <a:rPr lang="en-US" altLang="zh-HK" b="1" dirty="0">
                <a:solidFill>
                  <a:schemeClr val="bg1"/>
                </a:solidFill>
              </a:rPr>
              <a:t>  </a:t>
            </a:r>
            <a:r>
              <a:rPr lang="en-US" altLang="zh-HK" dirty="0">
                <a:solidFill>
                  <a:schemeClr val="bg1"/>
                </a:solidFill>
              </a:rPr>
              <a:t>innovation across the board is key to end-to-end value. </a:t>
            </a:r>
            <a:r>
              <a:rPr lang="en-US" altLang="zh-HK" b="1" dirty="0">
                <a:solidFill>
                  <a:schemeClr val="bg1"/>
                </a:solidFill>
              </a:rPr>
              <a:t>(Nespress</a:t>
            </a:r>
            <a:r>
              <a:rPr lang="en-US" altLang="zh-TW" b="1" dirty="0">
                <a:solidFill>
                  <a:schemeClr val="bg1"/>
                </a:solidFill>
              </a:rPr>
              <a:t>o</a:t>
            </a:r>
            <a:r>
              <a:rPr lang="en-US" altLang="zh-HK" b="1" dirty="0">
                <a:solidFill>
                  <a:schemeClr val="bg1"/>
                </a:solidFill>
              </a:rPr>
              <a:t>’s strategic and operation ex…. (2011))</a:t>
            </a:r>
          </a:p>
          <a:p>
            <a:pPr marL="685800" lvl="1" algn="l">
              <a:buFont typeface="Century Gothic" panose="020B0502020202020204" pitchFamily="34" charset="0"/>
              <a:buChar char="►"/>
            </a:pPr>
            <a:endParaRPr lang="en-US" altLang="zh-HK" dirty="0">
              <a:solidFill>
                <a:schemeClr val="bg1"/>
              </a:solidFill>
            </a:endParaRPr>
          </a:p>
          <a:p>
            <a:pPr marL="685800" lvl="1">
              <a:buFont typeface="Century Gothic" panose="020B0502020202020204" pitchFamily="34" charset="0"/>
              <a:buChar char="►"/>
            </a:pPr>
            <a:endParaRPr lang="en-US" altLang="zh-HK" dirty="0">
              <a:solidFill>
                <a:schemeClr val="bg1"/>
              </a:solidFill>
            </a:endParaRPr>
          </a:p>
          <a:p>
            <a:pPr marL="285750" indent="-285750">
              <a:buFont typeface="Century Gothic" panose="020B0502020202020204" pitchFamily="34" charset="0"/>
              <a:buChar char="►"/>
            </a:pPr>
            <a:endParaRPr lang="en-US" altLang="zh-HK" dirty="0">
              <a:solidFill>
                <a:schemeClr val="bg1"/>
              </a:solidFill>
            </a:endParaRPr>
          </a:p>
          <a:p>
            <a:endParaRPr lang="en-US" dirty="0">
              <a:solidFill>
                <a:schemeClr val="bg1"/>
              </a:solidFill>
            </a:endParaRPr>
          </a:p>
        </p:txBody>
      </p:sp>
      <p:sp>
        <p:nvSpPr>
          <p:cNvPr id="15" name="橢圓 8"/>
          <p:cNvSpPr/>
          <p:nvPr/>
        </p:nvSpPr>
        <p:spPr>
          <a:xfrm>
            <a:off x="9459365" y="3705101"/>
            <a:ext cx="1100480" cy="85440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 xmlns:p14="http://schemas.microsoft.com/office/powerpoint/2010/main" val="310616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22963" y="589842"/>
            <a:ext cx="8159606" cy="646331"/>
          </a:xfrm>
          <a:prstGeom prst="rect">
            <a:avLst/>
          </a:prstGeom>
        </p:spPr>
        <p:txBody>
          <a:bodyPr wrap="none">
            <a:spAutoFit/>
          </a:bodyPr>
          <a:lstStyle/>
          <a:p>
            <a:r>
              <a:rPr lang="en-US" sz="3600" b="1" u="sng" dirty="0">
                <a:solidFill>
                  <a:schemeClr val="bg1"/>
                </a:solidFill>
              </a:rPr>
              <a:t>Further action for branding strategy </a:t>
            </a:r>
          </a:p>
        </p:txBody>
      </p:sp>
      <p:sp>
        <p:nvSpPr>
          <p:cNvPr id="11" name="內容版面配置區 2">
            <a:extLst>
              <a:ext uri="{FF2B5EF4-FFF2-40B4-BE49-F238E27FC236}">
                <a16:creationId xmlns="" xmlns:a16="http://schemas.microsoft.com/office/drawing/2014/main" id="{C179E2E0-E130-41E2-9D8D-C9C75D550EB5}"/>
              </a:ext>
            </a:extLst>
          </p:cNvPr>
          <p:cNvSpPr txBox="1">
            <a:spLocks/>
          </p:cNvSpPr>
          <p:nvPr/>
        </p:nvSpPr>
        <p:spPr bwMode="gray">
          <a:xfrm>
            <a:off x="1048064" y="1475317"/>
            <a:ext cx="7703296" cy="4513078"/>
          </a:xfrm>
          <a:prstGeom prst="rect">
            <a:avLst/>
          </a:prstGeom>
        </p:spPr>
        <p:txBody>
          <a:bodyPr vert="horz" lIns="91440" tIns="45720" rIns="91440" bIns="45720" rtlCol="0" anchor="t">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800" b="0" i="0" kern="1200" cap="all">
                <a:solidFill>
                  <a:schemeClr val="accent1">
                    <a:lumMod val="60000"/>
                    <a:lumOff val="4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b="0" i="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9pPr>
          </a:lstStyle>
          <a:p>
            <a:r>
              <a:rPr lang="en-US" sz="1400" dirty="0">
                <a:solidFill>
                  <a:schemeClr val="bg1"/>
                </a:solidFill>
              </a:rPr>
              <a:t>MORE ACTION.</a:t>
            </a:r>
          </a:p>
          <a:p>
            <a:pPr marL="285750" indent="-285750">
              <a:buFont typeface="Wingdings" panose="05000000000000000000" pitchFamily="2" charset="2"/>
              <a:buChar char="l"/>
            </a:pPr>
            <a:r>
              <a:rPr lang="en-US" sz="1400" dirty="0">
                <a:solidFill>
                  <a:schemeClr val="bg1"/>
                </a:solidFill>
              </a:rPr>
              <a:t>Built a unique value creation &amp; Equal Price Strategy as Coffee product-Increase the product perceived value for brand extension product - Herbal Tea </a:t>
            </a:r>
          </a:p>
          <a:p>
            <a:pPr marL="285750" indent="-285750">
              <a:buFont typeface="Wingdings" panose="05000000000000000000" pitchFamily="2" charset="2"/>
              <a:buChar char="l"/>
            </a:pPr>
            <a:r>
              <a:rPr lang="en-US" sz="1400" dirty="0">
                <a:solidFill>
                  <a:schemeClr val="bg1"/>
                </a:solidFill>
              </a:rPr>
              <a:t>Advertise luxury image with Smart – Superwomen concept </a:t>
            </a:r>
          </a:p>
          <a:p>
            <a:pPr marL="342900" indent="-342900">
              <a:buFont typeface="Wingdings" panose="05000000000000000000" pitchFamily="2" charset="2"/>
              <a:buChar char="l"/>
            </a:pPr>
            <a:r>
              <a:rPr lang="en-US" altLang="zh-TW" sz="1400" dirty="0">
                <a:solidFill>
                  <a:schemeClr val="bg1"/>
                </a:solidFill>
              </a:rPr>
              <a:t>Machine design</a:t>
            </a:r>
          </a:p>
          <a:p>
            <a:pPr marL="714375"/>
            <a:r>
              <a:rPr lang="en-US" altLang="zh-TW" sz="1400" dirty="0">
                <a:solidFill>
                  <a:schemeClr val="bg1"/>
                </a:solidFill>
              </a:rPr>
              <a:t>Female</a:t>
            </a:r>
          </a:p>
          <a:p>
            <a:pPr marL="714375"/>
            <a:r>
              <a:rPr lang="en-US" altLang="zh-TW" sz="1400" dirty="0">
                <a:solidFill>
                  <a:schemeClr val="bg1"/>
                </a:solidFill>
              </a:rPr>
              <a:t>Small size p</a:t>
            </a:r>
            <a:r>
              <a:rPr lang="en-US" sz="1400" dirty="0">
                <a:solidFill>
                  <a:schemeClr val="bg1"/>
                </a:solidFill>
              </a:rPr>
              <a:t>ortable</a:t>
            </a:r>
          </a:p>
          <a:p>
            <a:pPr marL="714375"/>
            <a:r>
              <a:rPr lang="en-US" sz="1400" dirty="0">
                <a:solidFill>
                  <a:schemeClr val="bg1"/>
                </a:solidFill>
              </a:rPr>
              <a:t>Color (Female, Elegant, Light color)</a:t>
            </a:r>
          </a:p>
          <a:p>
            <a:pPr marL="742950" lvl="1" indent="-285750" algn="l">
              <a:buFont typeface="Wingdings" panose="05000000000000000000" pitchFamily="2" charset="2"/>
              <a:buChar char="l"/>
            </a:pPr>
            <a:r>
              <a:rPr lang="en-US" sz="1400" dirty="0">
                <a:solidFill>
                  <a:schemeClr val="bg1"/>
                </a:solidFill>
              </a:rPr>
              <a:t>Specific the </a:t>
            </a:r>
            <a:r>
              <a:rPr lang="en-US" dirty="0">
                <a:solidFill>
                  <a:schemeClr val="bg1"/>
                </a:solidFill>
              </a:rPr>
              <a:t>Product consistency </a:t>
            </a:r>
            <a:r>
              <a:rPr lang="en-US" sz="1400" dirty="0">
                <a:solidFill>
                  <a:schemeClr val="bg1"/>
                </a:solidFill>
              </a:rPr>
              <a:t>(taste/ quality) and Fresh </a:t>
            </a:r>
          </a:p>
          <a:p>
            <a:pPr marL="285750" indent="-285750">
              <a:buFont typeface="Wingdings" panose="05000000000000000000" pitchFamily="2" charset="2"/>
              <a:buChar char="l"/>
            </a:pPr>
            <a:r>
              <a:rPr lang="en-US" altLang="zh-TW" sz="1400" dirty="0">
                <a:solidFill>
                  <a:schemeClr val="bg1"/>
                </a:solidFill>
              </a:rPr>
              <a:t>EXPLORING </a:t>
            </a:r>
            <a:r>
              <a:rPr lang="en-US" sz="1400" dirty="0">
                <a:solidFill>
                  <a:schemeClr val="bg1"/>
                </a:solidFill>
              </a:rPr>
              <a:t>SUSTAINABLE QUALITY &amp; RECYCLING PROGRAM</a:t>
            </a:r>
          </a:p>
          <a:p>
            <a:pPr lvl="1" algn="l"/>
            <a:r>
              <a:rPr lang="en-US" sz="1400" dirty="0">
                <a:solidFill>
                  <a:schemeClr val="bg1"/>
                </a:solidFill>
              </a:rPr>
              <a:t>Build more recycle capsules station</a:t>
            </a:r>
          </a:p>
          <a:p>
            <a:pPr lvl="1" algn="l"/>
            <a:r>
              <a:rPr lang="en-US" sz="1400" dirty="0">
                <a:solidFill>
                  <a:schemeClr val="bg1"/>
                </a:solidFill>
              </a:rPr>
              <a:t>Work with farmer with farmer certified AAA and strategy Rainforest Alliance Certified</a:t>
            </a:r>
          </a:p>
          <a:p>
            <a:endParaRPr lang="en-US" sz="1400" dirty="0"/>
          </a:p>
        </p:txBody>
      </p:sp>
    </p:spTree>
    <p:extLst>
      <p:ext uri="{BB962C8B-B14F-4D97-AF65-F5344CB8AC3E}">
        <p14:creationId xmlns="" xmlns:p14="http://schemas.microsoft.com/office/powerpoint/2010/main" val="433766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a:extLst>
              <a:ext uri="{FF2B5EF4-FFF2-40B4-BE49-F238E27FC236}">
                <a16:creationId xmlns="" xmlns:a16="http://schemas.microsoft.com/office/drawing/2014/main" id="{51DD1DEC-978F-4790-8897-E1865F45B456}"/>
              </a:ext>
            </a:extLst>
          </p:cNvPr>
          <p:cNvSpPr>
            <a:spLocks noGrp="1"/>
          </p:cNvSpPr>
          <p:nvPr>
            <p:ph type="subTitle" idx="1"/>
          </p:nvPr>
        </p:nvSpPr>
        <p:spPr>
          <a:xfrm>
            <a:off x="1739740" y="571912"/>
            <a:ext cx="4340735" cy="446005"/>
          </a:xfrm>
        </p:spPr>
        <p:txBody>
          <a:bodyPr>
            <a:noAutofit/>
          </a:bodyPr>
          <a:lstStyle/>
          <a:p>
            <a:r>
              <a:rPr lang="en-HK" sz="3600" b="1" u="sng" dirty="0">
                <a:solidFill>
                  <a:schemeClr val="bg1"/>
                </a:solidFill>
              </a:rPr>
              <a:t>References</a:t>
            </a:r>
          </a:p>
        </p:txBody>
      </p:sp>
      <p:sp>
        <p:nvSpPr>
          <p:cNvPr id="4" name="標題 3"/>
          <p:cNvSpPr>
            <a:spLocks noGrp="1"/>
          </p:cNvSpPr>
          <p:nvPr>
            <p:ph type="ctrTitle"/>
          </p:nvPr>
        </p:nvSpPr>
        <p:spPr>
          <a:xfrm>
            <a:off x="1716470" y="1192709"/>
            <a:ext cx="8728010" cy="5093379"/>
          </a:xfrm>
        </p:spPr>
        <p:txBody>
          <a:bodyPr anchor="t"/>
          <a:lstStyle/>
          <a:p>
            <a:r>
              <a:rPr lang="en-HK" sz="1400" b="1" dirty="0"/>
              <a:t>Website:</a:t>
            </a:r>
            <a:r>
              <a:rPr lang="zh-TW" altLang="en-US" sz="1400" dirty="0"/>
              <a:t/>
            </a:r>
            <a:br>
              <a:rPr lang="zh-TW" altLang="en-US" sz="1400" dirty="0"/>
            </a:br>
            <a:r>
              <a:rPr lang="en-US" sz="1400" dirty="0"/>
              <a:t>- Amazon.fr .(2018). </a:t>
            </a:r>
            <a:r>
              <a:rPr lang="en-US" sz="1400" i="1" dirty="0"/>
              <a:t>amazon.fr</a:t>
            </a:r>
            <a:r>
              <a:rPr lang="en-US" sz="1400" dirty="0"/>
              <a:t> .Retrieved from https://www.amazon.fr/</a:t>
            </a:r>
            <a:br>
              <a:rPr lang="en-US" sz="1400" dirty="0"/>
            </a:br>
            <a:r>
              <a:rPr lang="en-HK" sz="1400" dirty="0"/>
              <a:t/>
            </a:r>
            <a:br>
              <a:rPr lang="en-HK" sz="1400" dirty="0"/>
            </a:br>
            <a:r>
              <a:rPr lang="en-HK" sz="1400" dirty="0"/>
              <a:t>- </a:t>
            </a:r>
            <a:r>
              <a:rPr lang="en-US" sz="1400" dirty="0"/>
              <a:t>Nespresso. (2018). </a:t>
            </a:r>
            <a:r>
              <a:rPr lang="en-US" sz="1400" i="1" dirty="0"/>
              <a:t>Nespresso</a:t>
            </a:r>
            <a:r>
              <a:rPr lang="en-US" sz="1400" dirty="0"/>
              <a:t>. Retrieved from https://www.nespresso.com/hk/</a:t>
            </a:r>
            <a:br>
              <a:rPr lang="en-US" sz="1400" dirty="0"/>
            </a:br>
            <a:r>
              <a:rPr lang="en-US" sz="1400" dirty="0"/>
              <a:t/>
            </a:r>
            <a:br>
              <a:rPr lang="en-US" sz="1400" dirty="0"/>
            </a:br>
            <a:r>
              <a:rPr lang="en-US" sz="1400" dirty="0"/>
              <a:t>- NCA. (2017). NCA 2017 &amp; 2016 US market Coffee Drinking Trends Report. Retrieved from </a:t>
            </a:r>
            <a:r>
              <a:rPr lang="en-US" sz="1400" dirty="0">
                <a:hlinkClick r:id="rId3"/>
              </a:rPr>
              <a:t>http://www.ncausa.org</a:t>
            </a:r>
            <a:r>
              <a:rPr lang="en-US" sz="1400" dirty="0"/>
              <a:t/>
            </a:r>
            <a:br>
              <a:rPr lang="en-US" sz="1400" dirty="0"/>
            </a:br>
            <a:r>
              <a:rPr lang="en-US" sz="1400" dirty="0"/>
              <a:t/>
            </a:r>
            <a:br>
              <a:rPr lang="en-US" sz="1400" dirty="0"/>
            </a:br>
            <a:r>
              <a:rPr lang="en-US" altLang="zh-HK" sz="1400" dirty="0"/>
              <a:t>- Allied Market Research. (2018). Tea Market Expected to Reach $67,751 Million, Globally, by 2023. [online] </a:t>
            </a:r>
            <a:br>
              <a:rPr lang="en-US" altLang="zh-HK" sz="1400" dirty="0"/>
            </a:br>
            <a:r>
              <a:rPr lang="en-US" altLang="zh-HK" sz="1400" dirty="0"/>
              <a:t>Available at: https://www.alliedmarketresearch.com/press-release/tea-market.html\</a:t>
            </a:r>
            <a:r>
              <a:rPr lang="en-US" sz="1400" dirty="0"/>
              <a:t/>
            </a:r>
            <a:br>
              <a:rPr lang="en-US" sz="1400" dirty="0"/>
            </a:br>
            <a:r>
              <a:rPr lang="en-US" sz="1400" dirty="0"/>
              <a:t/>
            </a:r>
            <a:br>
              <a:rPr lang="en-US" sz="1400" dirty="0"/>
            </a:br>
            <a:r>
              <a:rPr lang="en-US" sz="1400" dirty="0"/>
              <a:t>-</a:t>
            </a:r>
            <a:r>
              <a:rPr lang="en-US" altLang="zh-HK" sz="1400" b="1" dirty="0"/>
              <a:t>Journals:</a:t>
            </a:r>
            <a:r>
              <a:rPr lang="zh-TW" altLang="en-US" sz="1400" dirty="0"/>
              <a:t/>
            </a:r>
            <a:br>
              <a:rPr lang="zh-TW" altLang="en-US" sz="1400" dirty="0"/>
            </a:br>
            <a:r>
              <a:rPr lang="en-US" sz="1400" b="1" dirty="0"/>
              <a:t/>
            </a:r>
            <a:br>
              <a:rPr lang="en-US" sz="1400" b="1" dirty="0"/>
            </a:br>
            <a:r>
              <a:rPr lang="en-US" sz="1400" dirty="0"/>
              <a:t>- Hassan, S. S., &amp; Craft, S. (2012). Examining world market segmentation and brand positioning strategies. </a:t>
            </a:r>
            <a:r>
              <a:rPr lang="en-US" sz="1400" i="1" dirty="0"/>
              <a:t>Journal  </a:t>
            </a:r>
            <a:br>
              <a:rPr lang="en-US" sz="1400" i="1" dirty="0"/>
            </a:br>
            <a:r>
              <a:rPr lang="en-US" sz="1400" i="1" dirty="0"/>
              <a:t>of Consumer Marketing</a:t>
            </a:r>
            <a:r>
              <a:rPr lang="en-US" sz="1400" dirty="0"/>
              <a:t>, 29(5), 344-355.</a:t>
            </a:r>
            <a:br>
              <a:rPr lang="en-US" sz="1400" dirty="0"/>
            </a:br>
            <a:r>
              <a:rPr lang="en-US" sz="1400" dirty="0"/>
              <a:t/>
            </a:r>
            <a:br>
              <a:rPr lang="en-US" sz="1400" dirty="0"/>
            </a:br>
            <a:r>
              <a:rPr lang="en-US" sz="1400" dirty="0"/>
              <a:t>- </a:t>
            </a:r>
            <a:r>
              <a:rPr lang="en-HK" sz="1400" dirty="0"/>
              <a:t>Keller, K.L. (2012). Strategic Brand Management, 4th Edition. City, State: Prentice Hall.</a:t>
            </a:r>
            <a:r>
              <a:rPr lang="zh-TW" altLang="en-US" sz="1400" dirty="0"/>
              <a:t/>
            </a:r>
            <a:br>
              <a:rPr lang="zh-TW" altLang="en-US" sz="1400" dirty="0"/>
            </a:br>
            <a:r>
              <a:rPr lang="zh-TW" altLang="en-US" sz="1400" dirty="0"/>
              <a:t/>
            </a:r>
            <a:br>
              <a:rPr lang="zh-TW" altLang="en-US" sz="1400" dirty="0"/>
            </a:br>
            <a:r>
              <a:rPr lang="en-HK" sz="1400" dirty="0"/>
              <a:t>- </a:t>
            </a:r>
            <a:r>
              <a:rPr lang="en-HK" sz="1400" dirty="0" err="1"/>
              <a:t>Markides</a:t>
            </a:r>
            <a:r>
              <a:rPr lang="en-HK" sz="1400" dirty="0"/>
              <a:t>, C., &amp; </a:t>
            </a:r>
            <a:r>
              <a:rPr lang="en-HK" sz="1400" dirty="0" err="1"/>
              <a:t>Oyon</a:t>
            </a:r>
            <a:r>
              <a:rPr lang="en-HK" sz="1400" dirty="0"/>
              <a:t>, D. (2000)</a:t>
            </a:r>
            <a:r>
              <a:rPr lang="en-US" sz="1400" dirty="0"/>
              <a:t>.</a:t>
            </a:r>
            <a:r>
              <a:rPr lang="en-HK" sz="1400" dirty="0"/>
              <a:t> Changing the strategy at Nespresso: An interview with former CEO </a:t>
            </a:r>
            <a:br>
              <a:rPr lang="en-HK" sz="1400" dirty="0"/>
            </a:br>
            <a:r>
              <a:rPr lang="en-HK" sz="1400" dirty="0"/>
              <a:t>Jean-Paul Gaillard. </a:t>
            </a:r>
            <a:r>
              <a:rPr lang="en-HK" sz="1400" i="1" dirty="0"/>
              <a:t>European Management Journal</a:t>
            </a:r>
            <a:r>
              <a:rPr lang="en-HK" sz="1400" dirty="0"/>
              <a:t>, 18(3), 296-301.</a:t>
            </a:r>
            <a:r>
              <a:rPr lang="en-US" sz="1400" dirty="0"/>
              <a:t/>
            </a:r>
            <a:br>
              <a:rPr lang="en-US" sz="1400" dirty="0"/>
            </a:br>
            <a:endParaRPr lang="zh-TW" altLang="en-US" sz="1400" dirty="0"/>
          </a:p>
        </p:txBody>
      </p:sp>
    </p:spTree>
    <p:extLst>
      <p:ext uri="{BB962C8B-B14F-4D97-AF65-F5344CB8AC3E}">
        <p14:creationId xmlns="" xmlns:p14="http://schemas.microsoft.com/office/powerpoint/2010/main" val="2983949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2">
            <a:extLst>
              <a:ext uri="{FF2B5EF4-FFF2-40B4-BE49-F238E27FC236}">
                <a16:creationId xmlns="" xmlns:a16="http://schemas.microsoft.com/office/drawing/2014/main" id="{51DD1DEC-978F-4790-8897-E1865F45B456}"/>
              </a:ext>
            </a:extLst>
          </p:cNvPr>
          <p:cNvSpPr>
            <a:spLocks noGrp="1"/>
          </p:cNvSpPr>
          <p:nvPr>
            <p:ph type="subTitle" idx="1"/>
          </p:nvPr>
        </p:nvSpPr>
        <p:spPr>
          <a:xfrm>
            <a:off x="1141357" y="598558"/>
            <a:ext cx="6420954" cy="816174"/>
          </a:xfrm>
        </p:spPr>
        <p:txBody>
          <a:bodyPr>
            <a:noAutofit/>
          </a:bodyPr>
          <a:lstStyle/>
          <a:p>
            <a:r>
              <a:rPr lang="en-HK" sz="3600" b="1" u="sng" dirty="0">
                <a:solidFill>
                  <a:schemeClr val="bg1"/>
                </a:solidFill>
              </a:rPr>
              <a:t>References (</a:t>
            </a:r>
            <a:r>
              <a:rPr lang="en-HK" sz="3600" b="1" u="sng" dirty="0" err="1">
                <a:solidFill>
                  <a:schemeClr val="bg1"/>
                </a:solidFill>
              </a:rPr>
              <a:t>Continus</a:t>
            </a:r>
            <a:r>
              <a:rPr lang="en-HK" sz="3600" b="1" u="sng" dirty="0">
                <a:solidFill>
                  <a:schemeClr val="bg1"/>
                </a:solidFill>
              </a:rPr>
              <a:t>)</a:t>
            </a:r>
          </a:p>
        </p:txBody>
      </p:sp>
      <p:sp>
        <p:nvSpPr>
          <p:cNvPr id="4" name="標題 3"/>
          <p:cNvSpPr>
            <a:spLocks noGrp="1"/>
          </p:cNvSpPr>
          <p:nvPr>
            <p:ph type="ctrTitle"/>
          </p:nvPr>
        </p:nvSpPr>
        <p:spPr>
          <a:xfrm>
            <a:off x="1141357" y="1678371"/>
            <a:ext cx="9909286" cy="4730032"/>
          </a:xfrm>
        </p:spPr>
        <p:txBody>
          <a:bodyPr/>
          <a:lstStyle/>
          <a:p>
            <a:r>
              <a:rPr lang="en-US" sz="1400" b="1" dirty="0"/>
              <a:t>Journals:</a:t>
            </a:r>
            <a:r>
              <a:rPr lang="zh-TW" altLang="en-US" sz="1400" dirty="0"/>
              <a:t/>
            </a:r>
            <a:br>
              <a:rPr lang="zh-TW" altLang="en-US" sz="1400" dirty="0"/>
            </a:br>
            <a:r>
              <a:rPr lang="en-HK" sz="1400" dirty="0"/>
              <a:t>- </a:t>
            </a:r>
            <a:r>
              <a:rPr lang="en-HK" sz="1400" dirty="0" err="1"/>
              <a:t>Matzler</a:t>
            </a:r>
            <a:r>
              <a:rPr lang="en-HK" sz="1400" dirty="0"/>
              <a:t>, K., </a:t>
            </a:r>
            <a:r>
              <a:rPr lang="en-HK" sz="1400" dirty="0" err="1"/>
              <a:t>Bailom</a:t>
            </a:r>
            <a:r>
              <a:rPr lang="en-HK" sz="1400" dirty="0"/>
              <a:t>, F., von den </a:t>
            </a:r>
            <a:r>
              <a:rPr lang="en-HK" sz="1400" dirty="0" err="1"/>
              <a:t>Eichen</a:t>
            </a:r>
            <a:r>
              <a:rPr lang="en-HK" sz="1400" dirty="0"/>
              <a:t>, S. F., &amp; Kohler, T. (2013). Business model innovation: coffee triumphs for</a:t>
            </a:r>
            <a:br>
              <a:rPr lang="en-HK" sz="1400" dirty="0"/>
            </a:br>
            <a:r>
              <a:rPr lang="en-HK" sz="1400" dirty="0"/>
              <a:t>Nespresso. </a:t>
            </a:r>
            <a:r>
              <a:rPr lang="en-HK" sz="1400" i="1" dirty="0"/>
              <a:t>Journal of Business Strategy</a:t>
            </a:r>
            <a:r>
              <a:rPr lang="en-HK" sz="1400" dirty="0"/>
              <a:t>, 34(2), 30-37.</a:t>
            </a:r>
            <a:br>
              <a:rPr lang="en-HK" sz="1400" dirty="0"/>
            </a:br>
            <a:r>
              <a:rPr lang="zh-TW" altLang="en-US" sz="1400" dirty="0"/>
              <a:t/>
            </a:r>
            <a:br>
              <a:rPr lang="zh-TW" altLang="en-US" sz="1400" dirty="0"/>
            </a:br>
            <a:r>
              <a:rPr lang="en-HK" sz="1400" dirty="0"/>
              <a:t>- </a:t>
            </a:r>
            <a:r>
              <a:rPr lang="en-HK" sz="1400" dirty="0" err="1"/>
              <a:t>Matzler</a:t>
            </a:r>
            <a:r>
              <a:rPr lang="en-HK" sz="1400" dirty="0"/>
              <a:t>, K., </a:t>
            </a:r>
            <a:r>
              <a:rPr lang="en-HK" sz="1400" dirty="0" err="1"/>
              <a:t>Bailom</a:t>
            </a:r>
            <a:r>
              <a:rPr lang="en-HK" sz="1400" dirty="0"/>
              <a:t>, F., Friedrich von den </a:t>
            </a:r>
            <a:r>
              <a:rPr lang="en-HK" sz="1400" dirty="0" err="1"/>
              <a:t>Eichen</a:t>
            </a:r>
            <a:r>
              <a:rPr lang="en-HK" sz="1400" dirty="0"/>
              <a:t>, S., &amp; Kohler, T. (2013). Business model innovation: coffee triumphs for Nespresso. Journal of Business Strategy, 34(2), 30-37.</a:t>
            </a:r>
            <a:br>
              <a:rPr lang="en-HK" sz="1400" dirty="0"/>
            </a:br>
            <a:r>
              <a:rPr lang="en-HK" sz="1400" dirty="0"/>
              <a:t/>
            </a:r>
            <a:br>
              <a:rPr lang="en-HK" sz="1400" dirty="0"/>
            </a:br>
            <a:r>
              <a:rPr lang="en-HK" sz="1400" dirty="0"/>
              <a:t>- </a:t>
            </a:r>
            <a:r>
              <a:rPr lang="en-HK" sz="1400" dirty="0" err="1"/>
              <a:t>Markides</a:t>
            </a:r>
            <a:r>
              <a:rPr lang="en-HK" sz="1400" dirty="0"/>
              <a:t>, C., &amp; </a:t>
            </a:r>
            <a:r>
              <a:rPr lang="en-HK" sz="1400" dirty="0" err="1"/>
              <a:t>Oyon</a:t>
            </a:r>
            <a:r>
              <a:rPr lang="en-HK" sz="1400" dirty="0"/>
              <a:t>, D. (2000) Changing the strategy at Nespresso: An interview with former CEO Jean-Paul Gaillard. </a:t>
            </a:r>
            <a:r>
              <a:rPr lang="en-HK" sz="1400" i="1" dirty="0"/>
              <a:t>European Management Journal</a:t>
            </a:r>
            <a:r>
              <a:rPr lang="en-HK" sz="1400" dirty="0"/>
              <a:t>, 18(3), 296-301.</a:t>
            </a:r>
            <a:br>
              <a:rPr lang="en-HK" sz="1400" dirty="0"/>
            </a:br>
            <a:r>
              <a:rPr lang="en-HK" sz="1400" dirty="0"/>
              <a:t/>
            </a:r>
            <a:br>
              <a:rPr lang="en-HK" sz="1400" dirty="0"/>
            </a:br>
            <a:r>
              <a:rPr lang="en-US" sz="1400" b="1" dirty="0"/>
              <a:t>Book: </a:t>
            </a:r>
            <a:r>
              <a:rPr lang="en-US" sz="1400" dirty="0"/>
              <a:t/>
            </a:r>
            <a:br>
              <a:rPr lang="en-US" sz="1400" dirty="0"/>
            </a:br>
            <a:r>
              <a:rPr lang="en-US" sz="1400" dirty="0"/>
              <a:t>- A. </a:t>
            </a:r>
            <a:r>
              <a:rPr lang="en-US" sz="1400" dirty="0" err="1"/>
              <a:t>Ries</a:t>
            </a:r>
            <a:r>
              <a:rPr lang="en-US" sz="1400" dirty="0"/>
              <a:t> and J. trout (2000) Positioning: The Battle for Your Mind,</a:t>
            </a:r>
            <a:br>
              <a:rPr lang="en-US" sz="1400" dirty="0"/>
            </a:br>
            <a:r>
              <a:rPr lang="en-US" sz="1400" dirty="0"/>
              <a:t>20th anniversary edition, new York: </a:t>
            </a:r>
            <a:r>
              <a:rPr lang="en-US" sz="1400" dirty="0" err="1"/>
              <a:t>mcgraw-hill</a:t>
            </a:r>
            <a:r>
              <a:rPr lang="en-US" sz="1400" dirty="0"/>
              <a:t>; see also</a:t>
            </a:r>
            <a:br>
              <a:rPr lang="en-US" sz="1400" dirty="0"/>
            </a:br>
            <a:r>
              <a:rPr lang="en-US" sz="1400" dirty="0"/>
              <a:t>evaluating the effectiveness of brand-positioning strategies from a consumer perspective, European Journal of Marketing, 2010, 44(11/12), 1763–86; J. trout (2012) positioning myopia, Marketing News, 15 march, 46(3), 34. </a:t>
            </a:r>
            <a:br>
              <a:rPr lang="en-US" sz="1400" dirty="0"/>
            </a:br>
            <a:r>
              <a:rPr lang="zh-TW" altLang="en-US" sz="1400" dirty="0"/>
              <a:t/>
            </a:r>
            <a:br>
              <a:rPr lang="zh-TW" altLang="en-US" sz="1400" dirty="0"/>
            </a:br>
            <a:r>
              <a:rPr lang="en-US" sz="1400" dirty="0"/>
              <a:t>- </a:t>
            </a:r>
            <a:r>
              <a:rPr lang="en-US" sz="1400" dirty="0" err="1"/>
              <a:t>Dibb</a:t>
            </a:r>
            <a:r>
              <a:rPr lang="en-US" sz="1400" dirty="0"/>
              <a:t>, S., &amp; Simkin, L. (2008). </a:t>
            </a:r>
            <a:r>
              <a:rPr lang="en-US" sz="1400" i="1" dirty="0"/>
              <a:t>Market Segmentation Success : Making It Happen! </a:t>
            </a:r>
            <a:r>
              <a:rPr lang="en-US" sz="1400" dirty="0"/>
              <a:t>(pp.1-26). </a:t>
            </a:r>
            <a:r>
              <a:rPr lang="en-US" sz="1400" dirty="0" err="1"/>
              <a:t>Richmonfd</a:t>
            </a:r>
            <a:r>
              <a:rPr lang="en-US" sz="1400" dirty="0"/>
              <a:t> Hill, Canada: Routledge</a:t>
            </a:r>
            <a:br>
              <a:rPr lang="en-US" sz="1400" dirty="0"/>
            </a:br>
            <a:r>
              <a:rPr lang="zh-TW" altLang="en-US" sz="1400" dirty="0"/>
              <a:t/>
            </a:r>
            <a:br>
              <a:rPr lang="zh-TW" altLang="en-US" sz="1400" dirty="0"/>
            </a:br>
            <a:r>
              <a:rPr lang="en-US" sz="1400" dirty="0"/>
              <a:t>- Kotler, P., Keller, K. L., Brady, M., Goodman, M &amp; Hansen, T. (2016). </a:t>
            </a:r>
            <a:r>
              <a:rPr lang="en-US" sz="1400" i="1" dirty="0"/>
              <a:t>Marketing management</a:t>
            </a:r>
            <a:r>
              <a:rPr lang="en-US" sz="1400" dirty="0"/>
              <a:t> (pp327-377). Harlow, Essex, England : </a:t>
            </a:r>
            <a:r>
              <a:rPr lang="en-US" sz="1400" dirty="0" err="1"/>
              <a:t>Pearso</a:t>
            </a:r>
            <a:r>
              <a:rPr lang="en-US" sz="1400" dirty="0"/>
              <a:t>.</a:t>
            </a:r>
            <a:br>
              <a:rPr lang="en-US" sz="1400" dirty="0"/>
            </a:br>
            <a:endParaRPr lang="zh-TW" altLang="en-US" sz="1400" dirty="0"/>
          </a:p>
        </p:txBody>
      </p:sp>
    </p:spTree>
    <p:extLst>
      <p:ext uri="{BB962C8B-B14F-4D97-AF65-F5344CB8AC3E}">
        <p14:creationId xmlns="" xmlns:p14="http://schemas.microsoft.com/office/powerpoint/2010/main" val="29839493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1416</TotalTime>
  <Words>2186</Words>
  <Application>Microsoft Office PowerPoint</Application>
  <PresentationFormat>自訂</PresentationFormat>
  <Paragraphs>327</Paragraphs>
  <Slides>14</Slides>
  <Notes>13</Notes>
  <HiddenSlides>0</HiddenSlides>
  <MMClips>1</MMClips>
  <ScaleCrop>false</ScaleCrop>
  <HeadingPairs>
    <vt:vector size="4" baseType="variant">
      <vt:variant>
        <vt:lpstr>佈景主題</vt:lpstr>
      </vt:variant>
      <vt:variant>
        <vt:i4>1</vt:i4>
      </vt:variant>
      <vt:variant>
        <vt:lpstr>投影片標題</vt:lpstr>
      </vt:variant>
      <vt:variant>
        <vt:i4>14</vt:i4>
      </vt:variant>
    </vt:vector>
  </HeadingPairs>
  <TitlesOfParts>
    <vt:vector size="15" baseType="lpstr">
      <vt:lpstr>Ion Boardroom</vt:lpstr>
      <vt:lpstr>投影片 1</vt:lpstr>
      <vt:lpstr>投影片 2</vt:lpstr>
      <vt:lpstr>投影片 3</vt:lpstr>
      <vt:lpstr>投影片 4</vt:lpstr>
      <vt:lpstr>投影片 5</vt:lpstr>
      <vt:lpstr>投影片 6</vt:lpstr>
      <vt:lpstr>Customization is the core concept of Nespresso. It delivers consumers individual ’freshly-ground coffee and tea’ in various tastes.  </vt:lpstr>
      <vt:lpstr>Customer-based Brand equity </vt:lpstr>
      <vt:lpstr>Brand Archetypes  </vt:lpstr>
      <vt:lpstr>       </vt:lpstr>
      <vt:lpstr>       </vt:lpstr>
      <vt:lpstr>投影片 12</vt:lpstr>
      <vt:lpstr>Website: - Amazon.fr .(2018). amazon.fr .Retrieved from https://www.amazon.fr/  - Nespresso. (2018). Nespresso. Retrieved from https://www.nespresso.com/hk/  - NCA. (2017). NCA 2017 &amp; 2016 US market Coffee Drinking Trends Report. Retrieved from http://www.ncausa.org  - Allied Market Research. (2018). Tea Market Expected to Reach $67,751 Million, Globally, by 2023. [online]  Available at: https://www.alliedmarketresearch.com/press-release/tea-market.html\  -Journals:  - Hassan, S. S., &amp; Craft, S. (2012). Examining world market segmentation and brand positioning strategies. Journal   of Consumer Marketing, 29(5), 344-355.  - Keller, K.L. (2012). Strategic Brand Management, 4th Edition. City, State: Prentice Hall.  - Markides, C., &amp; Oyon, D. (2000). Changing the strategy at Nespresso: An interview with former CEO  Jean-Paul Gaillard. European Management Journal, 18(3), 296-301. </vt:lpstr>
      <vt:lpstr>Journals: - Matzler, K., Bailom, F., von den Eichen, S. F., &amp; Kohler, T. (2013). Business model innovation: coffee triumphs for Nespresso. Journal of Business Strategy, 34(2), 30-37.  - Matzler, K., Bailom, F., Friedrich von den Eichen, S., &amp; Kohler, T. (2013). Business model innovation: coffee triumphs for Nespresso. Journal of Business Strategy, 34(2), 30-37.  - Markides, C., &amp; Oyon, D. (2000) Changing the strategy at Nespresso: An interview with former CEO Jean-Paul Gaillard. European Management Journal, 18(3), 296-301.  Book:  - A. Ries and J. trout (2000) Positioning: The Battle for Your Mind, 20th anniversary edition, new York: mcgraw-hill; see also evaluating the effectiveness of brand-positioning strategies from a consumer perspective, European Journal of Marketing, 2010, 44(11/12), 1763–86; J. trout (2012) positioning myopia, Marketing News, 15 march, 46(3), 34.   - Dibb, S., &amp; Simkin, L. (2008). Market Segmentation Success : Making It Happen! (pp.1-26). Richmonfd Hill, Canada: Routledge  - Kotler, P., Keller, K. L., Brady, M., Goodman, M &amp; Hansen, T. (2016). Marketing management (pp327-377). Harlow, Essex, England : Pearso.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  Hon To Leslie Titan</dc:title>
  <dc:creator>17001418B</dc:creator>
  <cp:lastModifiedBy>Windows User</cp:lastModifiedBy>
  <cp:revision>288</cp:revision>
  <dcterms:created xsi:type="dcterms:W3CDTF">2018-10-20T16:32:29Z</dcterms:created>
  <dcterms:modified xsi:type="dcterms:W3CDTF">2018-11-25T07:48:25Z</dcterms:modified>
</cp:coreProperties>
</file>